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.jpe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Shape 3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 for coming, my name’s Tim and I work at a company called Prospective where we’re building the next generation of browser based data analytics.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hape 3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the other thing you see a lot is this sort of cartesian explosion of all the ways you can visualize the data that some power user or developer pre-configures for everyone else to consume.</a:t>
            </a:r>
          </a:p>
          <a:p>
            <a:pPr/>
          </a:p>
          <a:p>
            <a:pPr/>
            <a:r>
              <a:t>A pre-configured dashboard can’t tell you anything you don’t already know.</a:t>
            </a:r>
          </a:p>
          <a:p>
            <a:pPr/>
          </a:p>
          <a:p>
            <a:pPr/>
            <a:r>
              <a:t>The problem with this is it’s really hard to do any exploratory analysis and can really only show you things you already know you’re looking for.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final pain point is streaming.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hape 4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need streaming updates, that adds its own complexity which is compounded by all the other issues like pagination and pivoting.</a:t>
            </a:r>
          </a:p>
          <a:p>
            <a:pPr/>
          </a:p>
          <a:p>
            <a:pPr/>
            <a:r>
              <a:t>How do you manage each user having potentially many different views on top of a table with their own aggregations, state, computed columns, etc. all multiplexing over one web socket? </a:t>
            </a:r>
          </a:p>
          <a:p>
            <a:pPr/>
          </a:p>
          <a:p>
            <a:pPr/>
            <a:r>
              <a:t>Then on top of that what happens when you have N users concurrently all subscribing to different views?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3" name="Shape 4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an example from FastAPI’s docs for making a web socket chat server.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9" name="Shape 4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 we’re setting up a basic form for sending messages over the web socket.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5" name="Shape 4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creates the web socket and wires up the receiving end of the server side broadcast and the sending side from the form.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1" name="Shape 4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 very simple connection manager that simple broadcasts every message it receives to every other connected client.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7" name="Shape 4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these are the routes needed.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hape 4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That’s a lot of code for a very simple chat room example and what we’re trying to do with visualizations is obviously a lot more complicated and rife with potential concurrency bugs.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5" name="Shape 4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40368" indent="-140368">
              <a:buSzPct val="100000"/>
              <a:buChar char="*"/>
            </a:pPr>
            <a:r>
              <a:t>Interactive.</a:t>
            </a:r>
          </a:p>
          <a:p>
            <a:pPr marL="140368" indent="-140368">
              <a:buSzPct val="100000"/>
              <a:buChar char="*"/>
            </a:pPr>
            <a:r>
              <a:t>Embeddable component.</a:t>
            </a:r>
          </a:p>
          <a:p>
            <a:pPr marL="140368" indent="-140368">
              <a:buSzPct val="100000"/>
              <a:buChar char="*"/>
            </a:pPr>
            <a:r>
              <a:t>Good for large in memory data sets.</a:t>
            </a:r>
          </a:p>
          <a:p>
            <a:pPr marL="140368" indent="-140368">
              <a:buSzPct val="100000"/>
              <a:buChar char="*"/>
            </a:pPr>
            <a:r>
              <a:t>Good for streaming and static data sets as well.</a:t>
            </a:r>
          </a:p>
          <a:p>
            <a:pPr marL="140368" indent="-140368">
              <a:buSzPct val="100000"/>
              <a:buChar char="*"/>
            </a:pPr>
            <a:r>
              <a:t>Allows for the user to explore the data and slice/dice it however they like.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 we’re gonna talk about high performance programming for the web.</a:t>
            </a:r>
          </a:p>
          <a:p>
            <a:pPr/>
          </a:p>
          <a:p>
            <a:pPr/>
            <a:r>
              <a:t>I’ll be addressing why we made perspective and what it’s good at.</a:t>
            </a:r>
          </a:p>
          <a:p>
            <a:pPr/>
          </a:p>
          <a:p>
            <a:pPr/>
            <a:r>
              <a:t>This talk isn’t a Spark tutorial, but we will be using Spark to stream data into Perspective.</a:t>
            </a:r>
          </a:p>
          <a:p>
            <a:pPr/>
          </a:p>
          <a:p>
            <a:pPr/>
            <a:r>
              <a:t>Perspective is fully open source, Apache2 license, not open core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8" name="Shape 4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C++ engine is the exact same engine, same API, same behavior, same performance, in JS, Python, Rust, C++</a:t>
            </a:r>
          </a:p>
          <a:p>
            <a:pPr/>
          </a:p>
          <a:p>
            <a:pPr/>
            <a:r>
              <a:t>Multiple architectures is about flexibility</a:t>
            </a:r>
          </a:p>
          <a:p>
            <a:pPr/>
          </a:p>
          <a:p>
            <a:pPr/>
            <a:r>
              <a:t>web components are not married to a JS framework</a:t>
            </a:r>
          </a:p>
          <a:p>
            <a:pPr/>
          </a:p>
          <a:p>
            <a:pPr/>
            <a:r>
              <a:t>JSON config that separates data and configuration, enables exploration</a:t>
            </a:r>
          </a:p>
          <a:p>
            <a:pPr/>
          </a:p>
          <a:p>
            <a:pPr/>
            <a:r>
              <a:t>Perspective's UI state is serializable, persistable, every user setting has a developer JSON config and vice versa.</a:t>
            </a:r>
          </a:p>
          <a:p>
            <a:pPr/>
          </a:p>
          <a:p>
            <a:pPr/>
            <a:r>
              <a:t>Arrow data &gt;&gt;&gt; with deltas &lt;&lt;&lt;</a:t>
            </a:r>
          </a:p>
          <a:p>
            <a:pPr/>
          </a:p>
          <a:p>
            <a:pPr/>
            <a:r>
              <a:t>ExprTK is safe to evaluate remotely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1" name="Shape 5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 And all of this work was developed and Open-Sourced where I work, the Prospective Co, where we are developing the next generation of data visualization tech.</a:t>
            </a:r>
          </a:p>
          <a:p>
            <a:pPr/>
          </a:p>
          <a:p>
            <a:pPr/>
            <a:r>
              <a:t>Link to slides and code here!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the background is…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6" name="Shape 3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a ton of web frameworks and data visualization components out there, these are just a small set of examples.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to speak ill of any library in particular, but even when using some more advanced tooling you can end up with a bad user experience.</a:t>
            </a:r>
          </a:p>
          <a:p>
            <a:pPr/>
          </a:p>
          <a:p>
            <a:pPr/>
            <a:r>
              <a:t>Advanced tooling, meaning user exploration and configuration.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hape 3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a high level there are three major pain points. Virtualization, what we call “Dumb grids”, and Streaming.</a:t>
            </a:r>
          </a:p>
          <a:p>
            <a:pPr/>
          </a:p>
          <a:p>
            <a:pPr/>
            <a:r>
              <a:t>   3. Streaming</a:t>
            </a:r>
          </a:p>
          <a:p>
            <a:pPr/>
            <a:r>
              <a:t>        1. Streaming is less common and usually a distinct user experience from the static charing.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Virtualization</a:t>
            </a:r>
          </a:p>
          <a:p>
            <a:pPr/>
          </a:p>
          <a:p>
            <a:pPr/>
            <a:r>
              <a:t>* Pagination can be a bad user experience when you’re trying to quickly sift through some data.</a:t>
            </a:r>
          </a:p>
          <a:p>
            <a:pPr/>
          </a:p>
          <a:p>
            <a:pPr/>
            <a:r>
              <a:t>* Virtualized tables with sorting means that you can quickly scroll to the part you care about. Virtualization is not a silver bullet, needs other tools like sorting, filtering, aggregation to make sense of huge datasets, but very useful for “medium” data</a:t>
            </a:r>
          </a:p>
          <a:p>
            <a:pPr/>
          </a:p>
          <a:p>
            <a:pPr marL="140368" indent="-140368">
              <a:buSzPct val="100000"/>
              <a:buChar char="*"/>
            </a:pPr>
            <a:r>
              <a:t>Pagination doesn’t really make sense with streaming/ticking/real-time data.</a:t>
            </a:r>
          </a:p>
          <a:p>
            <a:pPr/>
          </a:p>
          <a:p>
            <a:pPr/>
            <a:r>
              <a:t>A lot of frameworks can’t or don’t support fetching a range of data and just don’t support that.</a:t>
            </a:r>
          </a:p>
          <a:p>
            <a:pPr/>
          </a:p>
          <a:p>
            <a:pPr/>
            <a:r>
              <a:t>Screenshot from Airflow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2" name="Shape 3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tons of datagrids out there, many of them are only really designed for really simple use cases.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Many of them only have very basic sorting/filtering capability out of the box.</a:t>
            </a:r>
          </a:p>
          <a:p>
            <a:pPr/>
          </a:p>
          <a:p>
            <a:pPr/>
            <a:r>
              <a:t>They may support spark charts, and _may_ support pivoting, but that’s definitely not a given.</a:t>
            </a:r>
          </a:p>
          <a:p>
            <a:pPr/>
          </a:p>
          <a:p>
            <a:pPr/>
            <a:r>
              <a:t>Often what you end up with is this sparse grid with a lot of space taken up in a not so useful way. Also taking this and using the same pivots/columns to make a chart is not something that you get for free.</a:t>
            </a:r>
          </a:p>
          <a:p>
            <a:pPr/>
          </a:p>
          <a:p>
            <a:pPr/>
            <a:r>
              <a:t>Less out-of-the-box functionality with regards to the data engine, and a large API surface is required to implement all of the UX features, e.g. for filters or aggregates.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3 Title Slide B - Light_1_1">
    <p:bg>
      <p:bgPr>
        <a:solidFill>
          <a:srgbClr val="101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51;p1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108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228592" y="4317000"/>
            <a:ext cx="3947704" cy="369302"/>
          </a:xfrm>
          <a:prstGeom prst="rect">
            <a:avLst/>
          </a:prstGeom>
        </p:spPr>
        <p:txBody>
          <a:bodyPr lIns="0" tIns="0" rIns="0" bIns="0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  <a:defRPr b="1" sz="1200">
                <a:solidFill>
                  <a:srgbClr val="9122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228600">
              <a:lnSpc>
                <a:spcPct val="100000"/>
              </a:lnSpc>
              <a:buClrTx/>
              <a:buSzTx/>
              <a:buFontTx/>
              <a:buNone/>
              <a:defRPr b="1" sz="1200">
                <a:solidFill>
                  <a:srgbClr val="9122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228600">
              <a:lnSpc>
                <a:spcPct val="100000"/>
              </a:lnSpc>
              <a:buClrTx/>
              <a:buSzTx/>
              <a:buFontTx/>
              <a:buNone/>
              <a:defRPr b="1" sz="1200">
                <a:solidFill>
                  <a:srgbClr val="9122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228600">
              <a:lnSpc>
                <a:spcPct val="100000"/>
              </a:lnSpc>
              <a:buClrTx/>
              <a:buSzTx/>
              <a:buFontTx/>
              <a:buNone/>
              <a:defRPr b="1" sz="1200">
                <a:solidFill>
                  <a:srgbClr val="9122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228600">
              <a:lnSpc>
                <a:spcPct val="100000"/>
              </a:lnSpc>
              <a:buClrTx/>
              <a:buSzTx/>
              <a:buFontTx/>
              <a:buNone/>
              <a:defRPr b="1" sz="1200">
                <a:solidFill>
                  <a:srgbClr val="9122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Google Shape;273;p21"/>
          <p:cNvSpPr/>
          <p:nvPr/>
        </p:nvSpPr>
        <p:spPr>
          <a:xfrm>
            <a:off x="228592" y="4212948"/>
            <a:ext cx="420302" cy="2"/>
          </a:xfrm>
          <a:prstGeom prst="line">
            <a:avLst/>
          </a:prstGeom>
          <a:ln w="38100">
            <a:solidFill>
              <a:srgbClr val="9122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2" name="Google Shape;274;p21" descr="Google Shape;274;p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5209737" y="86801"/>
            <a:ext cx="3270023" cy="4599425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Title Text"/>
          <p:cNvSpPr txBox="1"/>
          <p:nvPr>
            <p:ph type="title"/>
          </p:nvPr>
        </p:nvSpPr>
        <p:spPr>
          <a:xfrm>
            <a:off x="228592" y="1119393"/>
            <a:ext cx="4051503" cy="17907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131" name="Google Shape;276;p21"/>
          <p:cNvGrpSpPr/>
          <p:nvPr/>
        </p:nvGrpSpPr>
        <p:grpSpPr>
          <a:xfrm>
            <a:off x="228592" y="228603"/>
            <a:ext cx="1195065" cy="681173"/>
            <a:chOff x="0" y="0"/>
            <a:chExt cx="1195063" cy="681171"/>
          </a:xfrm>
        </p:grpSpPr>
        <p:sp>
          <p:nvSpPr>
            <p:cNvPr id="114" name="Google Shape;277;p21"/>
            <p:cNvSpPr/>
            <p:nvPr/>
          </p:nvSpPr>
          <p:spPr>
            <a:xfrm>
              <a:off x="805173" y="54"/>
              <a:ext cx="108726" cy="109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32" y="7295"/>
                  </a:moveTo>
                  <a:lnTo>
                    <a:pt x="13832" y="408"/>
                  </a:lnTo>
                  <a:cubicBezTo>
                    <a:pt x="13832" y="183"/>
                    <a:pt x="13650" y="0"/>
                    <a:pt x="13424" y="0"/>
                  </a:cubicBezTo>
                  <a:lnTo>
                    <a:pt x="8218" y="0"/>
                  </a:lnTo>
                  <a:cubicBezTo>
                    <a:pt x="7993" y="0"/>
                    <a:pt x="7811" y="183"/>
                    <a:pt x="7811" y="408"/>
                  </a:cubicBezTo>
                  <a:lnTo>
                    <a:pt x="7811" y="7295"/>
                  </a:lnTo>
                  <a:cubicBezTo>
                    <a:pt x="7811" y="7521"/>
                    <a:pt x="7628" y="7703"/>
                    <a:pt x="7403" y="7703"/>
                  </a:cubicBezTo>
                  <a:lnTo>
                    <a:pt x="408" y="7703"/>
                  </a:lnTo>
                  <a:cubicBezTo>
                    <a:pt x="183" y="7703"/>
                    <a:pt x="0" y="7886"/>
                    <a:pt x="0" y="8111"/>
                  </a:cubicBezTo>
                  <a:lnTo>
                    <a:pt x="0" y="13489"/>
                  </a:lnTo>
                  <a:cubicBezTo>
                    <a:pt x="0" y="13714"/>
                    <a:pt x="183" y="13897"/>
                    <a:pt x="408" y="13897"/>
                  </a:cubicBezTo>
                  <a:lnTo>
                    <a:pt x="7403" y="13897"/>
                  </a:lnTo>
                  <a:cubicBezTo>
                    <a:pt x="7628" y="13897"/>
                    <a:pt x="7811" y="14080"/>
                    <a:pt x="7811" y="14305"/>
                  </a:cubicBezTo>
                  <a:lnTo>
                    <a:pt x="7811" y="21192"/>
                  </a:lnTo>
                  <a:cubicBezTo>
                    <a:pt x="7811" y="21418"/>
                    <a:pt x="7993" y="21600"/>
                    <a:pt x="8218" y="21600"/>
                  </a:cubicBezTo>
                  <a:lnTo>
                    <a:pt x="13424" y="21600"/>
                  </a:lnTo>
                  <a:cubicBezTo>
                    <a:pt x="13650" y="21600"/>
                    <a:pt x="13832" y="21418"/>
                    <a:pt x="13832" y="21192"/>
                  </a:cubicBezTo>
                  <a:lnTo>
                    <a:pt x="13832" y="14305"/>
                  </a:lnTo>
                  <a:cubicBezTo>
                    <a:pt x="13832" y="14080"/>
                    <a:pt x="14015" y="13897"/>
                    <a:pt x="14240" y="13897"/>
                  </a:cubicBezTo>
                  <a:lnTo>
                    <a:pt x="21193" y="13897"/>
                  </a:lnTo>
                  <a:cubicBezTo>
                    <a:pt x="21417" y="13897"/>
                    <a:pt x="21600" y="13714"/>
                    <a:pt x="21600" y="13489"/>
                  </a:cubicBezTo>
                  <a:lnTo>
                    <a:pt x="21600" y="8111"/>
                  </a:lnTo>
                  <a:cubicBezTo>
                    <a:pt x="21600" y="7886"/>
                    <a:pt x="21417" y="7703"/>
                    <a:pt x="21193" y="7703"/>
                  </a:cubicBezTo>
                  <a:lnTo>
                    <a:pt x="14240" y="7703"/>
                  </a:lnTo>
                  <a:cubicBezTo>
                    <a:pt x="14015" y="7703"/>
                    <a:pt x="13832" y="7521"/>
                    <a:pt x="13832" y="72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" name="Google Shape;278;p21"/>
            <p:cNvSpPr/>
            <p:nvPr/>
          </p:nvSpPr>
          <p:spPr>
            <a:xfrm>
              <a:off x="875118" y="54"/>
              <a:ext cx="242425" cy="220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fill="norm" stroke="1" extrusionOk="0">
                  <a:moveTo>
                    <a:pt x="6410" y="17619"/>
                  </a:moveTo>
                  <a:lnTo>
                    <a:pt x="5041" y="21451"/>
                  </a:lnTo>
                  <a:cubicBezTo>
                    <a:pt x="5007" y="21540"/>
                    <a:pt x="4931" y="21600"/>
                    <a:pt x="4848" y="21600"/>
                  </a:cubicBezTo>
                  <a:lnTo>
                    <a:pt x="210" y="21600"/>
                  </a:lnTo>
                  <a:cubicBezTo>
                    <a:pt x="58" y="21600"/>
                    <a:pt x="-42" y="21428"/>
                    <a:pt x="17" y="21274"/>
                  </a:cubicBezTo>
                  <a:lnTo>
                    <a:pt x="8250" y="140"/>
                  </a:lnTo>
                  <a:cubicBezTo>
                    <a:pt x="8284" y="55"/>
                    <a:pt x="8360" y="0"/>
                    <a:pt x="8444" y="0"/>
                  </a:cubicBezTo>
                  <a:lnTo>
                    <a:pt x="13267" y="0"/>
                  </a:lnTo>
                  <a:cubicBezTo>
                    <a:pt x="13350" y="0"/>
                    <a:pt x="13426" y="56"/>
                    <a:pt x="13459" y="144"/>
                  </a:cubicBezTo>
                  <a:lnTo>
                    <a:pt x="21500" y="21274"/>
                  </a:lnTo>
                  <a:cubicBezTo>
                    <a:pt x="21558" y="21428"/>
                    <a:pt x="21457" y="21595"/>
                    <a:pt x="21307" y="21595"/>
                  </a:cubicBezTo>
                  <a:lnTo>
                    <a:pt x="16471" y="21595"/>
                  </a:lnTo>
                  <a:cubicBezTo>
                    <a:pt x="16383" y="21595"/>
                    <a:pt x="16307" y="21534"/>
                    <a:pt x="16273" y="21446"/>
                  </a:cubicBezTo>
                  <a:lnTo>
                    <a:pt x="14930" y="17615"/>
                  </a:lnTo>
                  <a:lnTo>
                    <a:pt x="6406" y="17615"/>
                  </a:lnTo>
                  <a:lnTo>
                    <a:pt x="6410" y="17619"/>
                  </a:lnTo>
                  <a:close/>
                  <a:moveTo>
                    <a:pt x="10703" y="5463"/>
                  </a:moveTo>
                  <a:lnTo>
                    <a:pt x="7864" y="13452"/>
                  </a:lnTo>
                  <a:lnTo>
                    <a:pt x="13493" y="13452"/>
                  </a:lnTo>
                  <a:lnTo>
                    <a:pt x="10703" y="546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6" name="Google Shape;279;p21"/>
            <p:cNvSpPr/>
            <p:nvPr/>
          </p:nvSpPr>
          <p:spPr>
            <a:xfrm>
              <a:off x="1139164" y="45"/>
              <a:ext cx="55900" cy="220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367"/>
                  </a:moveTo>
                  <a:lnTo>
                    <a:pt x="0" y="233"/>
                  </a:lnTo>
                  <a:cubicBezTo>
                    <a:pt x="0" y="103"/>
                    <a:pt x="401" y="0"/>
                    <a:pt x="912" y="0"/>
                  </a:cubicBezTo>
                  <a:lnTo>
                    <a:pt x="20684" y="0"/>
                  </a:lnTo>
                  <a:cubicBezTo>
                    <a:pt x="21199" y="0"/>
                    <a:pt x="21600" y="102"/>
                    <a:pt x="21600" y="233"/>
                  </a:cubicBezTo>
                  <a:lnTo>
                    <a:pt x="21600" y="21367"/>
                  </a:lnTo>
                  <a:cubicBezTo>
                    <a:pt x="21600" y="21497"/>
                    <a:pt x="21199" y="21600"/>
                    <a:pt x="20684" y="21600"/>
                  </a:cubicBezTo>
                  <a:lnTo>
                    <a:pt x="912" y="21600"/>
                  </a:lnTo>
                  <a:cubicBezTo>
                    <a:pt x="401" y="21600"/>
                    <a:pt x="0" y="21498"/>
                    <a:pt x="0" y="213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7" name="Google Shape;280;p21"/>
            <p:cNvSpPr/>
            <p:nvPr/>
          </p:nvSpPr>
          <p:spPr>
            <a:xfrm>
              <a:off x="7975" y="-1"/>
              <a:ext cx="211891" cy="22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38" y="21600"/>
                  </a:moveTo>
                  <a:lnTo>
                    <a:pt x="241" y="21600"/>
                  </a:lnTo>
                  <a:cubicBezTo>
                    <a:pt x="107" y="21600"/>
                    <a:pt x="0" y="21497"/>
                    <a:pt x="0" y="21367"/>
                  </a:cubicBezTo>
                  <a:lnTo>
                    <a:pt x="0" y="238"/>
                  </a:lnTo>
                  <a:cubicBezTo>
                    <a:pt x="0" y="107"/>
                    <a:pt x="106" y="0"/>
                    <a:pt x="241" y="0"/>
                  </a:cubicBezTo>
                  <a:lnTo>
                    <a:pt x="9664" y="0"/>
                  </a:lnTo>
                  <a:cubicBezTo>
                    <a:pt x="12245" y="0"/>
                    <a:pt x="14421" y="488"/>
                    <a:pt x="16192" y="1452"/>
                  </a:cubicBezTo>
                  <a:cubicBezTo>
                    <a:pt x="18044" y="2485"/>
                    <a:pt x="19415" y="3830"/>
                    <a:pt x="20288" y="5468"/>
                  </a:cubicBezTo>
                  <a:cubicBezTo>
                    <a:pt x="21162" y="7111"/>
                    <a:pt x="21600" y="8884"/>
                    <a:pt x="21600" y="10783"/>
                  </a:cubicBezTo>
                  <a:cubicBezTo>
                    <a:pt x="21600" y="13106"/>
                    <a:pt x="21065" y="15074"/>
                    <a:pt x="19984" y="16685"/>
                  </a:cubicBezTo>
                  <a:cubicBezTo>
                    <a:pt x="18831" y="18369"/>
                    <a:pt x="17330" y="19608"/>
                    <a:pt x="15482" y="20403"/>
                  </a:cubicBezTo>
                  <a:cubicBezTo>
                    <a:pt x="13629" y="21199"/>
                    <a:pt x="11617" y="21599"/>
                    <a:pt x="9441" y="21599"/>
                  </a:cubicBezTo>
                  <a:lnTo>
                    <a:pt x="9436" y="21599"/>
                  </a:lnTo>
                  <a:lnTo>
                    <a:pt x="9438" y="21600"/>
                  </a:lnTo>
                  <a:close/>
                  <a:moveTo>
                    <a:pt x="9824" y="17039"/>
                  </a:moveTo>
                  <a:cubicBezTo>
                    <a:pt x="10784" y="17039"/>
                    <a:pt x="11706" y="16825"/>
                    <a:pt x="12593" y="16392"/>
                  </a:cubicBezTo>
                  <a:cubicBezTo>
                    <a:pt x="13481" y="15959"/>
                    <a:pt x="14214" y="15266"/>
                    <a:pt x="14803" y="14312"/>
                  </a:cubicBezTo>
                  <a:cubicBezTo>
                    <a:pt x="15348" y="13395"/>
                    <a:pt x="15618" y="12245"/>
                    <a:pt x="15618" y="10844"/>
                  </a:cubicBezTo>
                  <a:cubicBezTo>
                    <a:pt x="15618" y="9443"/>
                    <a:pt x="15329" y="8238"/>
                    <a:pt x="14754" y="7317"/>
                  </a:cubicBezTo>
                  <a:cubicBezTo>
                    <a:pt x="14122" y="6348"/>
                    <a:pt x="13346" y="5655"/>
                    <a:pt x="12420" y="5232"/>
                  </a:cubicBezTo>
                  <a:cubicBezTo>
                    <a:pt x="11493" y="4808"/>
                    <a:pt x="10533" y="4594"/>
                    <a:pt x="9539" y="4594"/>
                  </a:cubicBezTo>
                  <a:lnTo>
                    <a:pt x="5857" y="4594"/>
                  </a:lnTo>
                  <a:lnTo>
                    <a:pt x="5857" y="17038"/>
                  </a:lnTo>
                  <a:lnTo>
                    <a:pt x="9823" y="17038"/>
                  </a:lnTo>
                  <a:lnTo>
                    <a:pt x="9824" y="1703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" name="Google Shape;281;p21"/>
            <p:cNvSpPr/>
            <p:nvPr/>
          </p:nvSpPr>
          <p:spPr>
            <a:xfrm>
              <a:off x="220480" y="54"/>
              <a:ext cx="243389" cy="22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fill="norm" stroke="1" extrusionOk="0">
                  <a:moveTo>
                    <a:pt x="21307" y="21595"/>
                  </a:moveTo>
                  <a:lnTo>
                    <a:pt x="16353" y="21595"/>
                  </a:lnTo>
                  <a:cubicBezTo>
                    <a:pt x="16264" y="21595"/>
                    <a:pt x="16189" y="21535"/>
                    <a:pt x="16156" y="21447"/>
                  </a:cubicBezTo>
                  <a:lnTo>
                    <a:pt x="14875" y="17774"/>
                  </a:lnTo>
                  <a:lnTo>
                    <a:pt x="6465" y="17774"/>
                  </a:lnTo>
                  <a:lnTo>
                    <a:pt x="5156" y="21451"/>
                  </a:lnTo>
                  <a:cubicBezTo>
                    <a:pt x="5122" y="21540"/>
                    <a:pt x="5047" y="21600"/>
                    <a:pt x="4963" y="21600"/>
                  </a:cubicBezTo>
                  <a:lnTo>
                    <a:pt x="210" y="21600"/>
                  </a:lnTo>
                  <a:cubicBezTo>
                    <a:pt x="59" y="21600"/>
                    <a:pt x="-41" y="21428"/>
                    <a:pt x="17" y="21274"/>
                  </a:cubicBezTo>
                  <a:lnTo>
                    <a:pt x="8190" y="139"/>
                  </a:lnTo>
                  <a:cubicBezTo>
                    <a:pt x="8224" y="55"/>
                    <a:pt x="8299" y="0"/>
                    <a:pt x="8383" y="0"/>
                  </a:cubicBezTo>
                  <a:lnTo>
                    <a:pt x="13324" y="0"/>
                  </a:lnTo>
                  <a:cubicBezTo>
                    <a:pt x="13408" y="0"/>
                    <a:pt x="13483" y="56"/>
                    <a:pt x="13517" y="144"/>
                  </a:cubicBezTo>
                  <a:lnTo>
                    <a:pt x="21500" y="21274"/>
                  </a:lnTo>
                  <a:cubicBezTo>
                    <a:pt x="21559" y="21428"/>
                    <a:pt x="21458" y="21595"/>
                    <a:pt x="21308" y="21595"/>
                  </a:cubicBezTo>
                  <a:lnTo>
                    <a:pt x="21307" y="21595"/>
                  </a:lnTo>
                  <a:close/>
                  <a:moveTo>
                    <a:pt x="13378" y="13460"/>
                  </a:moveTo>
                  <a:lnTo>
                    <a:pt x="10717" y="5758"/>
                  </a:lnTo>
                  <a:lnTo>
                    <a:pt x="7998" y="13460"/>
                  </a:lnTo>
                  <a:lnTo>
                    <a:pt x="13378" y="134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" name="Google Shape;282;p21"/>
            <p:cNvSpPr/>
            <p:nvPr/>
          </p:nvSpPr>
          <p:spPr>
            <a:xfrm>
              <a:off x="437392" y="45"/>
              <a:ext cx="188703" cy="220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77" y="21600"/>
                  </a:moveTo>
                  <a:lnTo>
                    <a:pt x="7742" y="21600"/>
                  </a:lnTo>
                  <a:cubicBezTo>
                    <a:pt x="7591" y="21600"/>
                    <a:pt x="7471" y="21497"/>
                    <a:pt x="7471" y="21367"/>
                  </a:cubicBezTo>
                  <a:lnTo>
                    <a:pt x="7471" y="4651"/>
                  </a:lnTo>
                  <a:lnTo>
                    <a:pt x="271" y="4651"/>
                  </a:lnTo>
                  <a:cubicBezTo>
                    <a:pt x="120" y="4651"/>
                    <a:pt x="0" y="4549"/>
                    <a:pt x="0" y="4418"/>
                  </a:cubicBezTo>
                  <a:lnTo>
                    <a:pt x="0" y="233"/>
                  </a:lnTo>
                  <a:cubicBezTo>
                    <a:pt x="0" y="103"/>
                    <a:pt x="120" y="0"/>
                    <a:pt x="271" y="0"/>
                  </a:cubicBezTo>
                  <a:lnTo>
                    <a:pt x="21329" y="0"/>
                  </a:lnTo>
                  <a:cubicBezTo>
                    <a:pt x="21480" y="0"/>
                    <a:pt x="21600" y="102"/>
                    <a:pt x="21600" y="233"/>
                  </a:cubicBezTo>
                  <a:lnTo>
                    <a:pt x="21600" y="4418"/>
                  </a:lnTo>
                  <a:cubicBezTo>
                    <a:pt x="21600" y="4548"/>
                    <a:pt x="21481" y="4651"/>
                    <a:pt x="21329" y="4651"/>
                  </a:cubicBezTo>
                  <a:lnTo>
                    <a:pt x="14053" y="4651"/>
                  </a:lnTo>
                  <a:lnTo>
                    <a:pt x="14053" y="21367"/>
                  </a:lnTo>
                  <a:cubicBezTo>
                    <a:pt x="14053" y="21497"/>
                    <a:pt x="13929" y="21600"/>
                    <a:pt x="13776" y="21600"/>
                  </a:cubicBezTo>
                  <a:lnTo>
                    <a:pt x="13777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0" name="Google Shape;283;p21"/>
            <p:cNvSpPr/>
            <p:nvPr/>
          </p:nvSpPr>
          <p:spPr>
            <a:xfrm>
              <a:off x="599382" y="54"/>
              <a:ext cx="243397" cy="22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600" fill="norm" stroke="1" extrusionOk="0">
                  <a:moveTo>
                    <a:pt x="21307" y="21595"/>
                  </a:moveTo>
                  <a:lnTo>
                    <a:pt x="16352" y="21595"/>
                  </a:lnTo>
                  <a:cubicBezTo>
                    <a:pt x="16264" y="21595"/>
                    <a:pt x="16189" y="21535"/>
                    <a:pt x="16156" y="21447"/>
                  </a:cubicBezTo>
                  <a:lnTo>
                    <a:pt x="14875" y="17774"/>
                  </a:lnTo>
                  <a:lnTo>
                    <a:pt x="6469" y="17774"/>
                  </a:lnTo>
                  <a:lnTo>
                    <a:pt x="5159" y="21451"/>
                  </a:lnTo>
                  <a:cubicBezTo>
                    <a:pt x="5126" y="21540"/>
                    <a:pt x="5051" y="21600"/>
                    <a:pt x="4967" y="21600"/>
                  </a:cubicBezTo>
                  <a:lnTo>
                    <a:pt x="209" y="21600"/>
                  </a:lnTo>
                  <a:cubicBezTo>
                    <a:pt x="59" y="21600"/>
                    <a:pt x="-42" y="21428"/>
                    <a:pt x="17" y="21274"/>
                  </a:cubicBezTo>
                  <a:lnTo>
                    <a:pt x="8190" y="139"/>
                  </a:lnTo>
                  <a:cubicBezTo>
                    <a:pt x="8223" y="55"/>
                    <a:pt x="8298" y="0"/>
                    <a:pt x="8382" y="0"/>
                  </a:cubicBezTo>
                  <a:lnTo>
                    <a:pt x="13324" y="0"/>
                  </a:lnTo>
                  <a:cubicBezTo>
                    <a:pt x="13408" y="0"/>
                    <a:pt x="13483" y="56"/>
                    <a:pt x="13516" y="144"/>
                  </a:cubicBezTo>
                  <a:lnTo>
                    <a:pt x="21499" y="21274"/>
                  </a:lnTo>
                  <a:cubicBezTo>
                    <a:pt x="21558" y="21428"/>
                    <a:pt x="21457" y="21595"/>
                    <a:pt x="21307" y="21595"/>
                  </a:cubicBezTo>
                  <a:close/>
                  <a:moveTo>
                    <a:pt x="13378" y="13460"/>
                  </a:moveTo>
                  <a:lnTo>
                    <a:pt x="10717" y="5758"/>
                  </a:lnTo>
                  <a:lnTo>
                    <a:pt x="7998" y="13460"/>
                  </a:lnTo>
                  <a:lnTo>
                    <a:pt x="13378" y="134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1" name="Google Shape;284;p21"/>
            <p:cNvSpPr/>
            <p:nvPr/>
          </p:nvSpPr>
          <p:spPr>
            <a:xfrm>
              <a:off x="-1" y="272348"/>
              <a:ext cx="161846" cy="207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fill="norm" stroke="1" extrusionOk="0">
                  <a:moveTo>
                    <a:pt x="17405" y="9865"/>
                  </a:moveTo>
                  <a:cubicBezTo>
                    <a:pt x="16253" y="9405"/>
                    <a:pt x="14973" y="8998"/>
                    <a:pt x="13600" y="8656"/>
                  </a:cubicBezTo>
                  <a:lnTo>
                    <a:pt x="13588" y="8653"/>
                  </a:lnTo>
                  <a:cubicBezTo>
                    <a:pt x="12161" y="8313"/>
                    <a:pt x="11137" y="8058"/>
                    <a:pt x="10267" y="7826"/>
                  </a:cubicBezTo>
                  <a:cubicBezTo>
                    <a:pt x="9403" y="7596"/>
                    <a:pt x="8733" y="7323"/>
                    <a:pt x="8268" y="7010"/>
                  </a:cubicBezTo>
                  <a:cubicBezTo>
                    <a:pt x="8055" y="6870"/>
                    <a:pt x="7771" y="6617"/>
                    <a:pt x="7771" y="6059"/>
                  </a:cubicBezTo>
                  <a:cubicBezTo>
                    <a:pt x="7771" y="5553"/>
                    <a:pt x="7980" y="5212"/>
                    <a:pt x="8443" y="4960"/>
                  </a:cubicBezTo>
                  <a:cubicBezTo>
                    <a:pt x="9009" y="4656"/>
                    <a:pt x="9732" y="4511"/>
                    <a:pt x="10589" y="4526"/>
                  </a:cubicBezTo>
                  <a:lnTo>
                    <a:pt x="10613" y="4526"/>
                  </a:lnTo>
                  <a:cubicBezTo>
                    <a:pt x="11621" y="4526"/>
                    <a:pt x="12364" y="4714"/>
                    <a:pt x="12884" y="5103"/>
                  </a:cubicBezTo>
                  <a:cubicBezTo>
                    <a:pt x="13399" y="5488"/>
                    <a:pt x="13659" y="5909"/>
                    <a:pt x="13679" y="6391"/>
                  </a:cubicBezTo>
                  <a:lnTo>
                    <a:pt x="13699" y="6889"/>
                  </a:lnTo>
                  <a:cubicBezTo>
                    <a:pt x="13704" y="7024"/>
                    <a:pt x="13845" y="7130"/>
                    <a:pt x="14016" y="7130"/>
                  </a:cubicBezTo>
                  <a:lnTo>
                    <a:pt x="20619" y="7130"/>
                  </a:lnTo>
                  <a:cubicBezTo>
                    <a:pt x="20799" y="7130"/>
                    <a:pt x="20943" y="7013"/>
                    <a:pt x="20936" y="6872"/>
                  </a:cubicBezTo>
                  <a:lnTo>
                    <a:pt x="20910" y="6337"/>
                  </a:lnTo>
                  <a:cubicBezTo>
                    <a:pt x="20847" y="5046"/>
                    <a:pt x="20361" y="3906"/>
                    <a:pt x="19465" y="2947"/>
                  </a:cubicBezTo>
                  <a:cubicBezTo>
                    <a:pt x="18574" y="2004"/>
                    <a:pt x="17349" y="1267"/>
                    <a:pt x="15824" y="756"/>
                  </a:cubicBezTo>
                  <a:cubicBezTo>
                    <a:pt x="14328" y="254"/>
                    <a:pt x="12600" y="0"/>
                    <a:pt x="10687" y="0"/>
                  </a:cubicBezTo>
                  <a:cubicBezTo>
                    <a:pt x="8774" y="0"/>
                    <a:pt x="7087" y="249"/>
                    <a:pt x="5611" y="740"/>
                  </a:cubicBezTo>
                  <a:cubicBezTo>
                    <a:pt x="4090" y="1239"/>
                    <a:pt x="2871" y="1965"/>
                    <a:pt x="1983" y="2899"/>
                  </a:cubicBezTo>
                  <a:cubicBezTo>
                    <a:pt x="1073" y="3857"/>
                    <a:pt x="627" y="5006"/>
                    <a:pt x="658" y="6314"/>
                  </a:cubicBezTo>
                  <a:cubicBezTo>
                    <a:pt x="660" y="7875"/>
                    <a:pt x="1312" y="9151"/>
                    <a:pt x="2593" y="10103"/>
                  </a:cubicBezTo>
                  <a:cubicBezTo>
                    <a:pt x="3786" y="10998"/>
                    <a:pt x="5514" y="11729"/>
                    <a:pt x="7730" y="12276"/>
                  </a:cubicBezTo>
                  <a:lnTo>
                    <a:pt x="8830" y="12546"/>
                  </a:lnTo>
                  <a:cubicBezTo>
                    <a:pt x="9707" y="12760"/>
                    <a:pt x="10547" y="12965"/>
                    <a:pt x="11349" y="13164"/>
                  </a:cubicBezTo>
                  <a:cubicBezTo>
                    <a:pt x="12361" y="13415"/>
                    <a:pt x="13166" y="13732"/>
                    <a:pt x="13742" y="14106"/>
                  </a:cubicBezTo>
                  <a:cubicBezTo>
                    <a:pt x="14295" y="14465"/>
                    <a:pt x="14411" y="14994"/>
                    <a:pt x="14411" y="15374"/>
                  </a:cubicBezTo>
                  <a:cubicBezTo>
                    <a:pt x="14411" y="15893"/>
                    <a:pt x="14173" y="16265"/>
                    <a:pt x="13639" y="16580"/>
                  </a:cubicBezTo>
                  <a:cubicBezTo>
                    <a:pt x="13046" y="16930"/>
                    <a:pt x="12193" y="17108"/>
                    <a:pt x="11105" y="17108"/>
                  </a:cubicBezTo>
                  <a:cubicBezTo>
                    <a:pt x="9829" y="17108"/>
                    <a:pt x="8878" y="16870"/>
                    <a:pt x="8199" y="16380"/>
                  </a:cubicBezTo>
                  <a:cubicBezTo>
                    <a:pt x="7527" y="15897"/>
                    <a:pt x="7184" y="15325"/>
                    <a:pt x="7148" y="14629"/>
                  </a:cubicBezTo>
                  <a:lnTo>
                    <a:pt x="7123" y="14135"/>
                  </a:lnTo>
                  <a:cubicBezTo>
                    <a:pt x="7116" y="14002"/>
                    <a:pt x="6976" y="13896"/>
                    <a:pt x="6806" y="13896"/>
                  </a:cubicBezTo>
                  <a:lnTo>
                    <a:pt x="317" y="13896"/>
                  </a:lnTo>
                  <a:cubicBezTo>
                    <a:pt x="141" y="13896"/>
                    <a:pt x="-2" y="14009"/>
                    <a:pt x="0" y="14147"/>
                  </a:cubicBezTo>
                  <a:lnTo>
                    <a:pt x="8" y="14668"/>
                  </a:lnTo>
                  <a:cubicBezTo>
                    <a:pt x="29" y="16132"/>
                    <a:pt x="547" y="17407"/>
                    <a:pt x="1548" y="18456"/>
                  </a:cubicBezTo>
                  <a:cubicBezTo>
                    <a:pt x="2523" y="19477"/>
                    <a:pt x="3867" y="20269"/>
                    <a:pt x="5544" y="20808"/>
                  </a:cubicBezTo>
                  <a:cubicBezTo>
                    <a:pt x="7175" y="21333"/>
                    <a:pt x="9062" y="21600"/>
                    <a:pt x="11152" y="21600"/>
                  </a:cubicBezTo>
                  <a:lnTo>
                    <a:pt x="12126" y="21600"/>
                  </a:lnTo>
                  <a:lnTo>
                    <a:pt x="12126" y="21567"/>
                  </a:lnTo>
                  <a:cubicBezTo>
                    <a:pt x="13912" y="21492"/>
                    <a:pt x="15471" y="21210"/>
                    <a:pt x="16771" y="20725"/>
                  </a:cubicBezTo>
                  <a:cubicBezTo>
                    <a:pt x="18348" y="20135"/>
                    <a:pt x="19558" y="19339"/>
                    <a:pt x="20365" y="18359"/>
                  </a:cubicBezTo>
                  <a:cubicBezTo>
                    <a:pt x="21183" y="17366"/>
                    <a:pt x="21598" y="16276"/>
                    <a:pt x="21598" y="15121"/>
                  </a:cubicBezTo>
                  <a:cubicBezTo>
                    <a:pt x="21598" y="13816"/>
                    <a:pt x="21199" y="12720"/>
                    <a:pt x="20414" y="11866"/>
                  </a:cubicBezTo>
                  <a:cubicBezTo>
                    <a:pt x="19655" y="11032"/>
                    <a:pt x="18643" y="10360"/>
                    <a:pt x="17407" y="9866"/>
                  </a:cubicBezTo>
                  <a:lnTo>
                    <a:pt x="17405" y="986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" name="Google Shape;285;p21"/>
            <p:cNvSpPr/>
            <p:nvPr/>
          </p:nvSpPr>
          <p:spPr>
            <a:xfrm>
              <a:off x="189192" y="275537"/>
              <a:ext cx="174518" cy="204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19" y="12965"/>
                  </a:moveTo>
                  <a:cubicBezTo>
                    <a:pt x="15219" y="14287"/>
                    <a:pt x="14847" y="15223"/>
                    <a:pt x="14078" y="15827"/>
                  </a:cubicBezTo>
                  <a:cubicBezTo>
                    <a:pt x="13300" y="16445"/>
                    <a:pt x="12228" y="16746"/>
                    <a:pt x="10799" y="16746"/>
                  </a:cubicBezTo>
                  <a:cubicBezTo>
                    <a:pt x="9371" y="16746"/>
                    <a:pt x="8266" y="16438"/>
                    <a:pt x="7504" y="15827"/>
                  </a:cubicBezTo>
                  <a:cubicBezTo>
                    <a:pt x="6759" y="15235"/>
                    <a:pt x="6382" y="14272"/>
                    <a:pt x="6382" y="12965"/>
                  </a:cubicBezTo>
                  <a:lnTo>
                    <a:pt x="6382" y="253"/>
                  </a:lnTo>
                  <a:cubicBezTo>
                    <a:pt x="6382" y="114"/>
                    <a:pt x="6250" y="1"/>
                    <a:pt x="6087" y="1"/>
                  </a:cubicBezTo>
                  <a:lnTo>
                    <a:pt x="294" y="1"/>
                  </a:lnTo>
                  <a:cubicBezTo>
                    <a:pt x="131" y="1"/>
                    <a:pt x="0" y="114"/>
                    <a:pt x="0" y="253"/>
                  </a:cubicBezTo>
                  <a:lnTo>
                    <a:pt x="0" y="12937"/>
                  </a:lnTo>
                  <a:cubicBezTo>
                    <a:pt x="0" y="14857"/>
                    <a:pt x="488" y="16486"/>
                    <a:pt x="1452" y="17777"/>
                  </a:cubicBezTo>
                  <a:cubicBezTo>
                    <a:pt x="2415" y="19069"/>
                    <a:pt x="3732" y="20043"/>
                    <a:pt x="5362" y="20669"/>
                  </a:cubicBezTo>
                  <a:cubicBezTo>
                    <a:pt x="6944" y="21285"/>
                    <a:pt x="8736" y="21598"/>
                    <a:pt x="10688" y="21600"/>
                  </a:cubicBezTo>
                  <a:lnTo>
                    <a:pt x="10705" y="21600"/>
                  </a:lnTo>
                  <a:cubicBezTo>
                    <a:pt x="12636" y="21598"/>
                    <a:pt x="14441" y="21286"/>
                    <a:pt x="16073" y="20673"/>
                  </a:cubicBezTo>
                  <a:cubicBezTo>
                    <a:pt x="17742" y="20042"/>
                    <a:pt x="19093" y="19072"/>
                    <a:pt x="20087" y="17788"/>
                  </a:cubicBezTo>
                  <a:cubicBezTo>
                    <a:pt x="21091" y="16493"/>
                    <a:pt x="21600" y="14861"/>
                    <a:pt x="21600" y="12936"/>
                  </a:cubicBezTo>
                  <a:lnTo>
                    <a:pt x="21600" y="252"/>
                  </a:lnTo>
                  <a:cubicBezTo>
                    <a:pt x="21600" y="113"/>
                    <a:pt x="21469" y="0"/>
                    <a:pt x="21306" y="0"/>
                  </a:cubicBezTo>
                  <a:lnTo>
                    <a:pt x="15513" y="0"/>
                  </a:lnTo>
                  <a:cubicBezTo>
                    <a:pt x="15350" y="0"/>
                    <a:pt x="15219" y="113"/>
                    <a:pt x="15219" y="252"/>
                  </a:cubicBezTo>
                  <a:lnTo>
                    <a:pt x="15219" y="1296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3" name="Google Shape;286;p21"/>
            <p:cNvSpPr/>
            <p:nvPr/>
          </p:nvSpPr>
          <p:spPr>
            <a:xfrm>
              <a:off x="398223" y="275617"/>
              <a:ext cx="230322" cy="20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38" y="11426"/>
                  </a:moveTo>
                  <a:lnTo>
                    <a:pt x="5272" y="133"/>
                  </a:lnTo>
                  <a:cubicBezTo>
                    <a:pt x="5233" y="51"/>
                    <a:pt x="5158" y="0"/>
                    <a:pt x="5077" y="0"/>
                  </a:cubicBezTo>
                  <a:lnTo>
                    <a:pt x="223" y="0"/>
                  </a:lnTo>
                  <a:cubicBezTo>
                    <a:pt x="100" y="0"/>
                    <a:pt x="0" y="115"/>
                    <a:pt x="0" y="257"/>
                  </a:cubicBezTo>
                  <a:lnTo>
                    <a:pt x="0" y="20812"/>
                  </a:lnTo>
                  <a:lnTo>
                    <a:pt x="4" y="21346"/>
                  </a:lnTo>
                  <a:cubicBezTo>
                    <a:pt x="6" y="21487"/>
                    <a:pt x="105" y="21600"/>
                    <a:pt x="227" y="21600"/>
                  </a:cubicBezTo>
                  <a:lnTo>
                    <a:pt x="4619" y="21600"/>
                  </a:lnTo>
                  <a:cubicBezTo>
                    <a:pt x="4742" y="21600"/>
                    <a:pt x="4842" y="21485"/>
                    <a:pt x="4842" y="21343"/>
                  </a:cubicBezTo>
                  <a:lnTo>
                    <a:pt x="4842" y="11036"/>
                  </a:lnTo>
                  <a:cubicBezTo>
                    <a:pt x="4842" y="10770"/>
                    <a:pt x="5148" y="10680"/>
                    <a:pt x="5259" y="10911"/>
                  </a:cubicBezTo>
                  <a:lnTo>
                    <a:pt x="8970" y="18607"/>
                  </a:lnTo>
                  <a:cubicBezTo>
                    <a:pt x="9009" y="18689"/>
                    <a:pt x="9083" y="18739"/>
                    <a:pt x="9164" y="18739"/>
                  </a:cubicBezTo>
                  <a:lnTo>
                    <a:pt x="12443" y="18739"/>
                  </a:lnTo>
                  <a:cubicBezTo>
                    <a:pt x="12524" y="18739"/>
                    <a:pt x="12598" y="18689"/>
                    <a:pt x="12637" y="18607"/>
                  </a:cubicBezTo>
                  <a:lnTo>
                    <a:pt x="16347" y="10911"/>
                  </a:lnTo>
                  <a:cubicBezTo>
                    <a:pt x="16459" y="10679"/>
                    <a:pt x="16765" y="10770"/>
                    <a:pt x="16765" y="11036"/>
                  </a:cubicBezTo>
                  <a:lnTo>
                    <a:pt x="16765" y="21343"/>
                  </a:lnTo>
                  <a:cubicBezTo>
                    <a:pt x="16765" y="21485"/>
                    <a:pt x="16864" y="21600"/>
                    <a:pt x="16987" y="21600"/>
                  </a:cubicBezTo>
                  <a:lnTo>
                    <a:pt x="21377" y="21600"/>
                  </a:lnTo>
                  <a:cubicBezTo>
                    <a:pt x="21500" y="21600"/>
                    <a:pt x="21600" y="21485"/>
                    <a:pt x="21600" y="21343"/>
                  </a:cubicBezTo>
                  <a:lnTo>
                    <a:pt x="21600" y="257"/>
                  </a:lnTo>
                  <a:cubicBezTo>
                    <a:pt x="21600" y="115"/>
                    <a:pt x="21500" y="0"/>
                    <a:pt x="21377" y="0"/>
                  </a:cubicBezTo>
                  <a:lnTo>
                    <a:pt x="16522" y="0"/>
                  </a:lnTo>
                  <a:cubicBezTo>
                    <a:pt x="16440" y="0"/>
                    <a:pt x="16364" y="51"/>
                    <a:pt x="16326" y="134"/>
                  </a:cubicBezTo>
                  <a:lnTo>
                    <a:pt x="11030" y="11425"/>
                  </a:lnTo>
                  <a:cubicBezTo>
                    <a:pt x="10946" y="11603"/>
                    <a:pt x="10723" y="11604"/>
                    <a:pt x="10638" y="11425"/>
                  </a:cubicBezTo>
                  <a:lnTo>
                    <a:pt x="10638" y="114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" name="Google Shape;287;p21"/>
            <p:cNvSpPr/>
            <p:nvPr/>
          </p:nvSpPr>
          <p:spPr>
            <a:xfrm>
              <a:off x="667104" y="275617"/>
              <a:ext cx="230322" cy="20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38" y="11426"/>
                  </a:moveTo>
                  <a:lnTo>
                    <a:pt x="5272" y="133"/>
                  </a:lnTo>
                  <a:cubicBezTo>
                    <a:pt x="5233" y="51"/>
                    <a:pt x="5158" y="0"/>
                    <a:pt x="5077" y="0"/>
                  </a:cubicBezTo>
                  <a:lnTo>
                    <a:pt x="223" y="0"/>
                  </a:lnTo>
                  <a:cubicBezTo>
                    <a:pt x="100" y="0"/>
                    <a:pt x="0" y="115"/>
                    <a:pt x="0" y="257"/>
                  </a:cubicBezTo>
                  <a:lnTo>
                    <a:pt x="0" y="20812"/>
                  </a:lnTo>
                  <a:lnTo>
                    <a:pt x="4" y="21346"/>
                  </a:lnTo>
                  <a:cubicBezTo>
                    <a:pt x="6" y="21487"/>
                    <a:pt x="105" y="21600"/>
                    <a:pt x="227" y="21600"/>
                  </a:cubicBezTo>
                  <a:lnTo>
                    <a:pt x="4619" y="21600"/>
                  </a:lnTo>
                  <a:cubicBezTo>
                    <a:pt x="4743" y="21600"/>
                    <a:pt x="4842" y="21485"/>
                    <a:pt x="4842" y="21343"/>
                  </a:cubicBezTo>
                  <a:lnTo>
                    <a:pt x="4842" y="11036"/>
                  </a:lnTo>
                  <a:cubicBezTo>
                    <a:pt x="4842" y="10770"/>
                    <a:pt x="5148" y="10680"/>
                    <a:pt x="5259" y="10911"/>
                  </a:cubicBezTo>
                  <a:lnTo>
                    <a:pt x="8970" y="18607"/>
                  </a:lnTo>
                  <a:cubicBezTo>
                    <a:pt x="9009" y="18689"/>
                    <a:pt x="9083" y="18739"/>
                    <a:pt x="9164" y="18739"/>
                  </a:cubicBezTo>
                  <a:lnTo>
                    <a:pt x="12443" y="18739"/>
                  </a:lnTo>
                  <a:cubicBezTo>
                    <a:pt x="12524" y="18739"/>
                    <a:pt x="12598" y="18689"/>
                    <a:pt x="12637" y="18607"/>
                  </a:cubicBezTo>
                  <a:lnTo>
                    <a:pt x="16347" y="10911"/>
                  </a:lnTo>
                  <a:cubicBezTo>
                    <a:pt x="16459" y="10679"/>
                    <a:pt x="16765" y="10770"/>
                    <a:pt x="16765" y="11036"/>
                  </a:cubicBezTo>
                  <a:lnTo>
                    <a:pt x="16765" y="21343"/>
                  </a:lnTo>
                  <a:cubicBezTo>
                    <a:pt x="16765" y="21485"/>
                    <a:pt x="16864" y="21600"/>
                    <a:pt x="16987" y="21600"/>
                  </a:cubicBezTo>
                  <a:lnTo>
                    <a:pt x="21377" y="21600"/>
                  </a:lnTo>
                  <a:cubicBezTo>
                    <a:pt x="21500" y="21600"/>
                    <a:pt x="21600" y="21485"/>
                    <a:pt x="21600" y="21343"/>
                  </a:cubicBezTo>
                  <a:lnTo>
                    <a:pt x="21600" y="257"/>
                  </a:lnTo>
                  <a:cubicBezTo>
                    <a:pt x="21600" y="115"/>
                    <a:pt x="21500" y="0"/>
                    <a:pt x="21377" y="0"/>
                  </a:cubicBezTo>
                  <a:lnTo>
                    <a:pt x="16522" y="0"/>
                  </a:lnTo>
                  <a:cubicBezTo>
                    <a:pt x="16440" y="0"/>
                    <a:pt x="16364" y="51"/>
                    <a:pt x="16326" y="134"/>
                  </a:cubicBezTo>
                  <a:lnTo>
                    <a:pt x="11030" y="11425"/>
                  </a:lnTo>
                  <a:cubicBezTo>
                    <a:pt x="10946" y="11603"/>
                    <a:pt x="10723" y="11604"/>
                    <a:pt x="10638" y="11425"/>
                  </a:cubicBezTo>
                  <a:lnTo>
                    <a:pt x="10638" y="114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" name="Google Shape;288;p21"/>
            <p:cNvSpPr/>
            <p:nvPr/>
          </p:nvSpPr>
          <p:spPr>
            <a:xfrm>
              <a:off x="936303" y="275617"/>
              <a:ext cx="51565" cy="20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03" y="0"/>
                  </a:moveTo>
                  <a:lnTo>
                    <a:pt x="995" y="0"/>
                  </a:lnTo>
                  <a:cubicBezTo>
                    <a:pt x="446" y="0"/>
                    <a:pt x="0" y="115"/>
                    <a:pt x="0" y="257"/>
                  </a:cubicBezTo>
                  <a:lnTo>
                    <a:pt x="0" y="21343"/>
                  </a:lnTo>
                  <a:cubicBezTo>
                    <a:pt x="0" y="21485"/>
                    <a:pt x="446" y="21600"/>
                    <a:pt x="995" y="21600"/>
                  </a:cubicBezTo>
                  <a:lnTo>
                    <a:pt x="20603" y="21600"/>
                  </a:lnTo>
                  <a:cubicBezTo>
                    <a:pt x="21153" y="21600"/>
                    <a:pt x="21600" y="21485"/>
                    <a:pt x="21600" y="21343"/>
                  </a:cubicBezTo>
                  <a:lnTo>
                    <a:pt x="21600" y="257"/>
                  </a:lnTo>
                  <a:cubicBezTo>
                    <a:pt x="21600" y="115"/>
                    <a:pt x="21153" y="0"/>
                    <a:pt x="2060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6" name="Google Shape;289;p21"/>
            <p:cNvSpPr/>
            <p:nvPr/>
          </p:nvSpPr>
          <p:spPr>
            <a:xfrm>
              <a:off x="1023866" y="275617"/>
              <a:ext cx="169716" cy="20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57"/>
                  </a:moveTo>
                  <a:lnTo>
                    <a:pt x="0" y="4264"/>
                  </a:lnTo>
                  <a:cubicBezTo>
                    <a:pt x="0" y="4406"/>
                    <a:pt x="135" y="4520"/>
                    <a:pt x="303" y="4520"/>
                  </a:cubicBezTo>
                  <a:lnTo>
                    <a:pt x="7200" y="4520"/>
                  </a:lnTo>
                  <a:cubicBezTo>
                    <a:pt x="7367" y="4520"/>
                    <a:pt x="7501" y="4635"/>
                    <a:pt x="7501" y="4777"/>
                  </a:cubicBezTo>
                  <a:lnTo>
                    <a:pt x="7501" y="21343"/>
                  </a:lnTo>
                  <a:cubicBezTo>
                    <a:pt x="7501" y="21485"/>
                    <a:pt x="7637" y="21600"/>
                    <a:pt x="7804" y="21600"/>
                  </a:cubicBezTo>
                  <a:lnTo>
                    <a:pt x="13761" y="21600"/>
                  </a:lnTo>
                  <a:cubicBezTo>
                    <a:pt x="13928" y="21600"/>
                    <a:pt x="14064" y="21485"/>
                    <a:pt x="14064" y="21343"/>
                  </a:cubicBezTo>
                  <a:lnTo>
                    <a:pt x="14064" y="4777"/>
                  </a:lnTo>
                  <a:cubicBezTo>
                    <a:pt x="14064" y="4635"/>
                    <a:pt x="14198" y="4520"/>
                    <a:pt x="14366" y="4520"/>
                  </a:cubicBezTo>
                  <a:lnTo>
                    <a:pt x="21298" y="4520"/>
                  </a:lnTo>
                  <a:cubicBezTo>
                    <a:pt x="21465" y="4520"/>
                    <a:pt x="21600" y="4406"/>
                    <a:pt x="21600" y="4264"/>
                  </a:cubicBezTo>
                  <a:lnTo>
                    <a:pt x="21600" y="257"/>
                  </a:lnTo>
                  <a:cubicBezTo>
                    <a:pt x="21600" y="115"/>
                    <a:pt x="21465" y="0"/>
                    <a:pt x="21298" y="0"/>
                  </a:cubicBezTo>
                  <a:lnTo>
                    <a:pt x="303" y="0"/>
                  </a:lnTo>
                  <a:cubicBezTo>
                    <a:pt x="135" y="0"/>
                    <a:pt x="0" y="115"/>
                    <a:pt x="0" y="2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7" name="Google Shape;290;p21"/>
            <p:cNvSpPr/>
            <p:nvPr/>
          </p:nvSpPr>
          <p:spPr>
            <a:xfrm>
              <a:off x="379141" y="531346"/>
              <a:ext cx="813204" cy="12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54" y="21227"/>
                  </a:moveTo>
                  <a:lnTo>
                    <a:pt x="2454" y="2"/>
                  </a:lnTo>
                  <a:lnTo>
                    <a:pt x="1971" y="2"/>
                  </a:lnTo>
                  <a:lnTo>
                    <a:pt x="1971" y="7911"/>
                  </a:lnTo>
                  <a:cubicBezTo>
                    <a:pt x="1971" y="8073"/>
                    <a:pt x="1954" y="8234"/>
                    <a:pt x="1930" y="8285"/>
                  </a:cubicBezTo>
                  <a:cubicBezTo>
                    <a:pt x="1923" y="8296"/>
                    <a:pt x="1916" y="8310"/>
                    <a:pt x="1909" y="8310"/>
                  </a:cubicBezTo>
                  <a:cubicBezTo>
                    <a:pt x="1889" y="8310"/>
                    <a:pt x="1872" y="8261"/>
                    <a:pt x="1860" y="8173"/>
                  </a:cubicBezTo>
                  <a:cubicBezTo>
                    <a:pt x="1688" y="6892"/>
                    <a:pt x="1419" y="6146"/>
                    <a:pt x="1124" y="6146"/>
                  </a:cubicBezTo>
                  <a:cubicBezTo>
                    <a:pt x="494" y="6146"/>
                    <a:pt x="0" y="9540"/>
                    <a:pt x="0" y="13867"/>
                  </a:cubicBezTo>
                  <a:cubicBezTo>
                    <a:pt x="0" y="15992"/>
                    <a:pt x="115" y="17946"/>
                    <a:pt x="324" y="19387"/>
                  </a:cubicBezTo>
                  <a:cubicBezTo>
                    <a:pt x="533" y="20816"/>
                    <a:pt x="816" y="21600"/>
                    <a:pt x="1124" y="21600"/>
                  </a:cubicBezTo>
                  <a:cubicBezTo>
                    <a:pt x="1415" y="21600"/>
                    <a:pt x="1683" y="20830"/>
                    <a:pt x="1860" y="19486"/>
                  </a:cubicBezTo>
                  <a:cubicBezTo>
                    <a:pt x="1872" y="19400"/>
                    <a:pt x="1889" y="19338"/>
                    <a:pt x="1909" y="19338"/>
                  </a:cubicBezTo>
                  <a:cubicBezTo>
                    <a:pt x="1917" y="19338"/>
                    <a:pt x="1923" y="19338"/>
                    <a:pt x="1931" y="19363"/>
                  </a:cubicBezTo>
                  <a:cubicBezTo>
                    <a:pt x="1956" y="19426"/>
                    <a:pt x="1972" y="19574"/>
                    <a:pt x="1972" y="19748"/>
                  </a:cubicBezTo>
                  <a:lnTo>
                    <a:pt x="1972" y="21229"/>
                  </a:lnTo>
                  <a:lnTo>
                    <a:pt x="2454" y="21229"/>
                  </a:lnTo>
                  <a:lnTo>
                    <a:pt x="2454" y="21227"/>
                  </a:lnTo>
                  <a:close/>
                  <a:moveTo>
                    <a:pt x="1242" y="18839"/>
                  </a:moveTo>
                  <a:cubicBezTo>
                    <a:pt x="818" y="18839"/>
                    <a:pt x="486" y="16651"/>
                    <a:pt x="486" y="13865"/>
                  </a:cubicBezTo>
                  <a:cubicBezTo>
                    <a:pt x="486" y="11079"/>
                    <a:pt x="818" y="8891"/>
                    <a:pt x="1242" y="8891"/>
                  </a:cubicBezTo>
                  <a:cubicBezTo>
                    <a:pt x="1665" y="8891"/>
                    <a:pt x="1997" y="11079"/>
                    <a:pt x="1997" y="13865"/>
                  </a:cubicBezTo>
                  <a:cubicBezTo>
                    <a:pt x="1997" y="16651"/>
                    <a:pt x="1665" y="18839"/>
                    <a:pt x="1242" y="18839"/>
                  </a:cubicBezTo>
                  <a:close/>
                  <a:moveTo>
                    <a:pt x="5225" y="21227"/>
                  </a:moveTo>
                  <a:lnTo>
                    <a:pt x="5225" y="6517"/>
                  </a:lnTo>
                  <a:lnTo>
                    <a:pt x="4749" y="6517"/>
                  </a:lnTo>
                  <a:lnTo>
                    <a:pt x="4749" y="7897"/>
                  </a:lnTo>
                  <a:cubicBezTo>
                    <a:pt x="4749" y="8072"/>
                    <a:pt x="4731" y="8220"/>
                    <a:pt x="4708" y="8283"/>
                  </a:cubicBezTo>
                  <a:cubicBezTo>
                    <a:pt x="4700" y="8294"/>
                    <a:pt x="4694" y="8308"/>
                    <a:pt x="4686" y="8308"/>
                  </a:cubicBezTo>
                  <a:cubicBezTo>
                    <a:pt x="4667" y="8308"/>
                    <a:pt x="4649" y="8259"/>
                    <a:pt x="4638" y="8160"/>
                  </a:cubicBezTo>
                  <a:cubicBezTo>
                    <a:pt x="4468" y="6867"/>
                    <a:pt x="4206" y="6146"/>
                    <a:pt x="3902" y="6146"/>
                  </a:cubicBezTo>
                  <a:cubicBezTo>
                    <a:pt x="3271" y="6146"/>
                    <a:pt x="2778" y="9540"/>
                    <a:pt x="2778" y="13867"/>
                  </a:cubicBezTo>
                  <a:cubicBezTo>
                    <a:pt x="2778" y="18194"/>
                    <a:pt x="3271" y="21588"/>
                    <a:pt x="3902" y="21588"/>
                  </a:cubicBezTo>
                  <a:cubicBezTo>
                    <a:pt x="4193" y="21588"/>
                    <a:pt x="4462" y="20804"/>
                    <a:pt x="4638" y="19463"/>
                  </a:cubicBezTo>
                  <a:cubicBezTo>
                    <a:pt x="4649" y="19363"/>
                    <a:pt x="4667" y="19314"/>
                    <a:pt x="4686" y="19314"/>
                  </a:cubicBezTo>
                  <a:cubicBezTo>
                    <a:pt x="4694" y="19314"/>
                    <a:pt x="4702" y="19314"/>
                    <a:pt x="4708" y="19340"/>
                  </a:cubicBezTo>
                  <a:cubicBezTo>
                    <a:pt x="4733" y="19402"/>
                    <a:pt x="4749" y="19551"/>
                    <a:pt x="4749" y="19713"/>
                  </a:cubicBezTo>
                  <a:lnTo>
                    <a:pt x="4749" y="21219"/>
                  </a:lnTo>
                  <a:lnTo>
                    <a:pt x="5225" y="21219"/>
                  </a:lnTo>
                  <a:lnTo>
                    <a:pt x="5225" y="21227"/>
                  </a:lnTo>
                  <a:close/>
                  <a:moveTo>
                    <a:pt x="4017" y="18839"/>
                  </a:moveTo>
                  <a:cubicBezTo>
                    <a:pt x="3594" y="18839"/>
                    <a:pt x="3262" y="16651"/>
                    <a:pt x="3262" y="13865"/>
                  </a:cubicBezTo>
                  <a:cubicBezTo>
                    <a:pt x="3262" y="11079"/>
                    <a:pt x="3594" y="8891"/>
                    <a:pt x="4017" y="8891"/>
                  </a:cubicBezTo>
                  <a:cubicBezTo>
                    <a:pt x="4441" y="8891"/>
                    <a:pt x="4772" y="11079"/>
                    <a:pt x="4772" y="13865"/>
                  </a:cubicBezTo>
                  <a:cubicBezTo>
                    <a:pt x="4772" y="16651"/>
                    <a:pt x="4441" y="18839"/>
                    <a:pt x="4017" y="18839"/>
                  </a:cubicBezTo>
                  <a:close/>
                  <a:moveTo>
                    <a:pt x="9620" y="21227"/>
                  </a:moveTo>
                  <a:lnTo>
                    <a:pt x="9620" y="6517"/>
                  </a:lnTo>
                  <a:lnTo>
                    <a:pt x="9144" y="6517"/>
                  </a:lnTo>
                  <a:lnTo>
                    <a:pt x="9144" y="7897"/>
                  </a:lnTo>
                  <a:cubicBezTo>
                    <a:pt x="9144" y="8072"/>
                    <a:pt x="9127" y="8220"/>
                    <a:pt x="9103" y="8283"/>
                  </a:cubicBezTo>
                  <a:cubicBezTo>
                    <a:pt x="9095" y="8294"/>
                    <a:pt x="9089" y="8308"/>
                    <a:pt x="9082" y="8308"/>
                  </a:cubicBezTo>
                  <a:cubicBezTo>
                    <a:pt x="9062" y="8308"/>
                    <a:pt x="9044" y="8259"/>
                    <a:pt x="9033" y="8160"/>
                  </a:cubicBezTo>
                  <a:cubicBezTo>
                    <a:pt x="8863" y="6867"/>
                    <a:pt x="8601" y="6146"/>
                    <a:pt x="8297" y="6146"/>
                  </a:cubicBezTo>
                  <a:cubicBezTo>
                    <a:pt x="7666" y="6146"/>
                    <a:pt x="7173" y="9540"/>
                    <a:pt x="7173" y="13867"/>
                  </a:cubicBezTo>
                  <a:cubicBezTo>
                    <a:pt x="7173" y="18194"/>
                    <a:pt x="7666" y="21588"/>
                    <a:pt x="8297" y="21588"/>
                  </a:cubicBezTo>
                  <a:cubicBezTo>
                    <a:pt x="8588" y="21588"/>
                    <a:pt x="8857" y="20804"/>
                    <a:pt x="9033" y="19463"/>
                  </a:cubicBezTo>
                  <a:cubicBezTo>
                    <a:pt x="9044" y="19375"/>
                    <a:pt x="9062" y="19314"/>
                    <a:pt x="9082" y="19314"/>
                  </a:cubicBezTo>
                  <a:cubicBezTo>
                    <a:pt x="9089" y="19314"/>
                    <a:pt x="9095" y="19314"/>
                    <a:pt x="9103" y="19340"/>
                  </a:cubicBezTo>
                  <a:cubicBezTo>
                    <a:pt x="9128" y="19402"/>
                    <a:pt x="9144" y="19551"/>
                    <a:pt x="9144" y="19725"/>
                  </a:cubicBezTo>
                  <a:lnTo>
                    <a:pt x="9144" y="21230"/>
                  </a:lnTo>
                  <a:lnTo>
                    <a:pt x="9620" y="21230"/>
                  </a:lnTo>
                  <a:lnTo>
                    <a:pt x="9620" y="21227"/>
                  </a:lnTo>
                  <a:close/>
                  <a:moveTo>
                    <a:pt x="8412" y="18839"/>
                  </a:moveTo>
                  <a:cubicBezTo>
                    <a:pt x="7989" y="18839"/>
                    <a:pt x="7657" y="16651"/>
                    <a:pt x="7657" y="13865"/>
                  </a:cubicBezTo>
                  <a:cubicBezTo>
                    <a:pt x="7657" y="11079"/>
                    <a:pt x="7989" y="8891"/>
                    <a:pt x="8412" y="8891"/>
                  </a:cubicBezTo>
                  <a:cubicBezTo>
                    <a:pt x="8836" y="8891"/>
                    <a:pt x="9167" y="11079"/>
                    <a:pt x="9167" y="13865"/>
                  </a:cubicBezTo>
                  <a:cubicBezTo>
                    <a:pt x="9167" y="16651"/>
                    <a:pt x="8836" y="18839"/>
                    <a:pt x="8412" y="18839"/>
                  </a:cubicBezTo>
                  <a:close/>
                  <a:moveTo>
                    <a:pt x="12181" y="8357"/>
                  </a:moveTo>
                  <a:cubicBezTo>
                    <a:pt x="11972" y="6928"/>
                    <a:pt x="11689" y="6144"/>
                    <a:pt x="11381" y="6144"/>
                  </a:cubicBezTo>
                  <a:cubicBezTo>
                    <a:pt x="11090" y="6144"/>
                    <a:pt x="10823" y="6914"/>
                    <a:pt x="10645" y="8257"/>
                  </a:cubicBezTo>
                  <a:cubicBezTo>
                    <a:pt x="10633" y="8345"/>
                    <a:pt x="10616" y="8406"/>
                    <a:pt x="10596" y="8406"/>
                  </a:cubicBezTo>
                  <a:cubicBezTo>
                    <a:pt x="10589" y="8406"/>
                    <a:pt x="10582" y="8406"/>
                    <a:pt x="10575" y="8380"/>
                  </a:cubicBezTo>
                  <a:cubicBezTo>
                    <a:pt x="10549" y="8318"/>
                    <a:pt x="10534" y="8169"/>
                    <a:pt x="10534" y="7995"/>
                  </a:cubicBezTo>
                  <a:lnTo>
                    <a:pt x="10534" y="0"/>
                  </a:lnTo>
                  <a:lnTo>
                    <a:pt x="10054" y="0"/>
                  </a:lnTo>
                  <a:lnTo>
                    <a:pt x="10054" y="21225"/>
                  </a:lnTo>
                  <a:lnTo>
                    <a:pt x="10534" y="21225"/>
                  </a:lnTo>
                  <a:lnTo>
                    <a:pt x="10534" y="19833"/>
                  </a:lnTo>
                  <a:cubicBezTo>
                    <a:pt x="10534" y="19658"/>
                    <a:pt x="10551" y="19510"/>
                    <a:pt x="10575" y="19459"/>
                  </a:cubicBezTo>
                  <a:cubicBezTo>
                    <a:pt x="10581" y="19447"/>
                    <a:pt x="10589" y="19434"/>
                    <a:pt x="10596" y="19434"/>
                  </a:cubicBezTo>
                  <a:cubicBezTo>
                    <a:pt x="10614" y="19434"/>
                    <a:pt x="10631" y="19483"/>
                    <a:pt x="10645" y="19571"/>
                  </a:cubicBezTo>
                  <a:cubicBezTo>
                    <a:pt x="10817" y="20851"/>
                    <a:pt x="11086" y="21598"/>
                    <a:pt x="11381" y="21598"/>
                  </a:cubicBezTo>
                  <a:cubicBezTo>
                    <a:pt x="12011" y="21598"/>
                    <a:pt x="12505" y="18204"/>
                    <a:pt x="12505" y="13877"/>
                  </a:cubicBezTo>
                  <a:cubicBezTo>
                    <a:pt x="12505" y="11751"/>
                    <a:pt x="12390" y="9798"/>
                    <a:pt x="12181" y="8355"/>
                  </a:cubicBezTo>
                  <a:lnTo>
                    <a:pt x="12181" y="8357"/>
                  </a:lnTo>
                  <a:close/>
                  <a:moveTo>
                    <a:pt x="11264" y="18839"/>
                  </a:moveTo>
                  <a:cubicBezTo>
                    <a:pt x="10840" y="18839"/>
                    <a:pt x="10508" y="16651"/>
                    <a:pt x="10508" y="13865"/>
                  </a:cubicBezTo>
                  <a:cubicBezTo>
                    <a:pt x="10508" y="11079"/>
                    <a:pt x="10840" y="8891"/>
                    <a:pt x="11264" y="8891"/>
                  </a:cubicBezTo>
                  <a:cubicBezTo>
                    <a:pt x="11687" y="8891"/>
                    <a:pt x="12019" y="11079"/>
                    <a:pt x="12019" y="13865"/>
                  </a:cubicBezTo>
                  <a:cubicBezTo>
                    <a:pt x="12019" y="16651"/>
                    <a:pt x="11687" y="18839"/>
                    <a:pt x="11264" y="18839"/>
                  </a:cubicBezTo>
                  <a:close/>
                  <a:moveTo>
                    <a:pt x="14018" y="9338"/>
                  </a:moveTo>
                  <a:cubicBezTo>
                    <a:pt x="14057" y="9338"/>
                    <a:pt x="14094" y="9350"/>
                    <a:pt x="14125" y="9387"/>
                  </a:cubicBezTo>
                  <a:lnTo>
                    <a:pt x="14125" y="6241"/>
                  </a:lnTo>
                  <a:cubicBezTo>
                    <a:pt x="14108" y="6230"/>
                    <a:pt x="14084" y="6204"/>
                    <a:pt x="14057" y="6204"/>
                  </a:cubicBezTo>
                  <a:cubicBezTo>
                    <a:pt x="13795" y="6204"/>
                    <a:pt x="13551" y="7063"/>
                    <a:pt x="13424" y="8429"/>
                  </a:cubicBezTo>
                  <a:cubicBezTo>
                    <a:pt x="13412" y="8554"/>
                    <a:pt x="13391" y="8629"/>
                    <a:pt x="13370" y="8629"/>
                  </a:cubicBezTo>
                  <a:cubicBezTo>
                    <a:pt x="13364" y="8629"/>
                    <a:pt x="13358" y="8629"/>
                    <a:pt x="13354" y="8617"/>
                  </a:cubicBezTo>
                  <a:cubicBezTo>
                    <a:pt x="13327" y="8568"/>
                    <a:pt x="13307" y="8406"/>
                    <a:pt x="13307" y="8232"/>
                  </a:cubicBezTo>
                  <a:lnTo>
                    <a:pt x="13307" y="6515"/>
                  </a:lnTo>
                  <a:lnTo>
                    <a:pt x="12831" y="6515"/>
                  </a:lnTo>
                  <a:lnTo>
                    <a:pt x="12831" y="21225"/>
                  </a:lnTo>
                  <a:lnTo>
                    <a:pt x="13313" y="21225"/>
                  </a:lnTo>
                  <a:lnTo>
                    <a:pt x="13313" y="14770"/>
                  </a:lnTo>
                  <a:cubicBezTo>
                    <a:pt x="13313" y="11413"/>
                    <a:pt x="13584" y="9337"/>
                    <a:pt x="14020" y="9337"/>
                  </a:cubicBezTo>
                  <a:lnTo>
                    <a:pt x="14018" y="9337"/>
                  </a:lnTo>
                  <a:lnTo>
                    <a:pt x="14018" y="9338"/>
                  </a:lnTo>
                  <a:close/>
                  <a:moveTo>
                    <a:pt x="14486" y="6515"/>
                  </a:moveTo>
                  <a:lnTo>
                    <a:pt x="14486" y="21225"/>
                  </a:lnTo>
                  <a:lnTo>
                    <a:pt x="14972" y="21225"/>
                  </a:lnTo>
                  <a:lnTo>
                    <a:pt x="14972" y="6515"/>
                  </a:lnTo>
                  <a:lnTo>
                    <a:pt x="14486" y="6515"/>
                  </a:lnTo>
                  <a:close/>
                  <a:moveTo>
                    <a:pt x="14722" y="12"/>
                  </a:moveTo>
                  <a:cubicBezTo>
                    <a:pt x="14558" y="12"/>
                    <a:pt x="14424" y="870"/>
                    <a:pt x="14424" y="1914"/>
                  </a:cubicBezTo>
                  <a:cubicBezTo>
                    <a:pt x="14424" y="2959"/>
                    <a:pt x="14558" y="3817"/>
                    <a:pt x="14722" y="3817"/>
                  </a:cubicBezTo>
                  <a:cubicBezTo>
                    <a:pt x="14886" y="3817"/>
                    <a:pt x="15021" y="2959"/>
                    <a:pt x="15021" y="1914"/>
                  </a:cubicBezTo>
                  <a:cubicBezTo>
                    <a:pt x="15021" y="870"/>
                    <a:pt x="14886" y="12"/>
                    <a:pt x="14722" y="12"/>
                  </a:cubicBezTo>
                  <a:close/>
                  <a:moveTo>
                    <a:pt x="15648" y="19410"/>
                  </a:moveTo>
                  <a:cubicBezTo>
                    <a:pt x="15868" y="20816"/>
                    <a:pt x="16180" y="21586"/>
                    <a:pt x="16525" y="21586"/>
                  </a:cubicBezTo>
                  <a:cubicBezTo>
                    <a:pt x="16809" y="21586"/>
                    <a:pt x="17031" y="21238"/>
                    <a:pt x="17443" y="19324"/>
                  </a:cubicBezTo>
                  <a:lnTo>
                    <a:pt x="17174" y="17521"/>
                  </a:lnTo>
                  <a:cubicBezTo>
                    <a:pt x="16965" y="18391"/>
                    <a:pt x="16772" y="18802"/>
                    <a:pt x="16580" y="18802"/>
                  </a:cubicBezTo>
                  <a:cubicBezTo>
                    <a:pt x="16135" y="18802"/>
                    <a:pt x="15800" y="16677"/>
                    <a:pt x="15800" y="13865"/>
                  </a:cubicBezTo>
                  <a:cubicBezTo>
                    <a:pt x="15800" y="11053"/>
                    <a:pt x="16135" y="8928"/>
                    <a:pt x="16580" y="8928"/>
                  </a:cubicBezTo>
                  <a:cubicBezTo>
                    <a:pt x="16787" y="8928"/>
                    <a:pt x="16978" y="9350"/>
                    <a:pt x="17166" y="10209"/>
                  </a:cubicBezTo>
                  <a:lnTo>
                    <a:pt x="17468" y="8380"/>
                  </a:lnTo>
                  <a:cubicBezTo>
                    <a:pt x="17098" y="6367"/>
                    <a:pt x="16756" y="6130"/>
                    <a:pt x="16532" y="6130"/>
                  </a:cubicBezTo>
                  <a:cubicBezTo>
                    <a:pt x="15823" y="6130"/>
                    <a:pt x="15310" y="9376"/>
                    <a:pt x="15310" y="13851"/>
                  </a:cubicBezTo>
                  <a:cubicBezTo>
                    <a:pt x="15310" y="16028"/>
                    <a:pt x="15431" y="18004"/>
                    <a:pt x="15649" y="19396"/>
                  </a:cubicBezTo>
                  <a:lnTo>
                    <a:pt x="15648" y="19408"/>
                  </a:lnTo>
                  <a:lnTo>
                    <a:pt x="15648" y="19410"/>
                  </a:lnTo>
                  <a:close/>
                  <a:moveTo>
                    <a:pt x="18370" y="14661"/>
                  </a:moveTo>
                  <a:cubicBezTo>
                    <a:pt x="18382" y="14586"/>
                    <a:pt x="18397" y="14549"/>
                    <a:pt x="18413" y="14549"/>
                  </a:cubicBezTo>
                  <a:lnTo>
                    <a:pt x="18417" y="14549"/>
                  </a:lnTo>
                  <a:cubicBezTo>
                    <a:pt x="18436" y="14549"/>
                    <a:pt x="18452" y="14612"/>
                    <a:pt x="18464" y="14698"/>
                  </a:cubicBezTo>
                  <a:lnTo>
                    <a:pt x="19287" y="21213"/>
                  </a:lnTo>
                  <a:lnTo>
                    <a:pt x="19877" y="21213"/>
                  </a:lnTo>
                  <a:lnTo>
                    <a:pt x="18829" y="13144"/>
                  </a:lnTo>
                  <a:cubicBezTo>
                    <a:pt x="18807" y="12981"/>
                    <a:pt x="18809" y="12747"/>
                    <a:pt x="18833" y="12596"/>
                  </a:cubicBezTo>
                  <a:lnTo>
                    <a:pt x="19787" y="6515"/>
                  </a:lnTo>
                  <a:lnTo>
                    <a:pt x="19207" y="6515"/>
                  </a:lnTo>
                  <a:lnTo>
                    <a:pt x="18362" y="11923"/>
                  </a:lnTo>
                  <a:cubicBezTo>
                    <a:pt x="18351" y="11998"/>
                    <a:pt x="18335" y="12048"/>
                    <a:pt x="18317" y="12048"/>
                  </a:cubicBezTo>
                  <a:cubicBezTo>
                    <a:pt x="18309" y="12048"/>
                    <a:pt x="18302" y="12048"/>
                    <a:pt x="18294" y="12023"/>
                  </a:cubicBezTo>
                  <a:cubicBezTo>
                    <a:pt x="18270" y="11960"/>
                    <a:pt x="18255" y="11812"/>
                    <a:pt x="18255" y="11650"/>
                  </a:cubicBezTo>
                  <a:lnTo>
                    <a:pt x="18255" y="12"/>
                  </a:lnTo>
                  <a:lnTo>
                    <a:pt x="17773" y="12"/>
                  </a:lnTo>
                  <a:lnTo>
                    <a:pt x="17773" y="21236"/>
                  </a:lnTo>
                  <a:lnTo>
                    <a:pt x="18255" y="21236"/>
                  </a:lnTo>
                  <a:lnTo>
                    <a:pt x="18255" y="15529"/>
                  </a:lnTo>
                  <a:cubicBezTo>
                    <a:pt x="18255" y="15418"/>
                    <a:pt x="18263" y="15304"/>
                    <a:pt x="18274" y="15230"/>
                  </a:cubicBezTo>
                  <a:lnTo>
                    <a:pt x="18370" y="14670"/>
                  </a:lnTo>
                  <a:lnTo>
                    <a:pt x="18370" y="14661"/>
                  </a:lnTo>
                  <a:close/>
                  <a:moveTo>
                    <a:pt x="20763" y="21586"/>
                  </a:moveTo>
                  <a:cubicBezTo>
                    <a:pt x="21179" y="21586"/>
                    <a:pt x="21600" y="19983"/>
                    <a:pt x="21600" y="16937"/>
                  </a:cubicBezTo>
                  <a:cubicBezTo>
                    <a:pt x="21600" y="14948"/>
                    <a:pt x="21403" y="13580"/>
                    <a:pt x="20999" y="12735"/>
                  </a:cubicBezTo>
                  <a:lnTo>
                    <a:pt x="20716" y="12150"/>
                  </a:lnTo>
                  <a:cubicBezTo>
                    <a:pt x="20517" y="11728"/>
                    <a:pt x="20421" y="11118"/>
                    <a:pt x="20421" y="10273"/>
                  </a:cubicBezTo>
                  <a:cubicBezTo>
                    <a:pt x="20421" y="9303"/>
                    <a:pt x="20556" y="8619"/>
                    <a:pt x="20747" y="8619"/>
                  </a:cubicBezTo>
                  <a:cubicBezTo>
                    <a:pt x="20921" y="8619"/>
                    <a:pt x="21077" y="9315"/>
                    <a:pt x="21179" y="10547"/>
                  </a:cubicBezTo>
                  <a:lnTo>
                    <a:pt x="21563" y="9229"/>
                  </a:lnTo>
                  <a:cubicBezTo>
                    <a:pt x="21411" y="7327"/>
                    <a:pt x="21101" y="6146"/>
                    <a:pt x="20747" y="6146"/>
                  </a:cubicBezTo>
                  <a:cubicBezTo>
                    <a:pt x="20292" y="6146"/>
                    <a:pt x="19963" y="7997"/>
                    <a:pt x="19963" y="10547"/>
                  </a:cubicBezTo>
                  <a:cubicBezTo>
                    <a:pt x="19963" y="12561"/>
                    <a:pt x="20152" y="13916"/>
                    <a:pt x="20544" y="14712"/>
                  </a:cubicBezTo>
                  <a:lnTo>
                    <a:pt x="20831" y="15296"/>
                  </a:lnTo>
                  <a:cubicBezTo>
                    <a:pt x="21044" y="15719"/>
                    <a:pt x="21132" y="16266"/>
                    <a:pt x="21132" y="17187"/>
                  </a:cubicBezTo>
                  <a:cubicBezTo>
                    <a:pt x="21132" y="18542"/>
                    <a:pt x="20937" y="19015"/>
                    <a:pt x="20770" y="19015"/>
                  </a:cubicBezTo>
                  <a:cubicBezTo>
                    <a:pt x="20560" y="19015"/>
                    <a:pt x="20371" y="18170"/>
                    <a:pt x="20273" y="16790"/>
                  </a:cubicBezTo>
                  <a:lnTo>
                    <a:pt x="19886" y="18071"/>
                  </a:lnTo>
                  <a:cubicBezTo>
                    <a:pt x="20027" y="20247"/>
                    <a:pt x="20361" y="21590"/>
                    <a:pt x="20761" y="21590"/>
                  </a:cubicBezTo>
                  <a:lnTo>
                    <a:pt x="20763" y="21590"/>
                  </a:lnTo>
                  <a:lnTo>
                    <a:pt x="20763" y="21586"/>
                  </a:lnTo>
                  <a:close/>
                  <a:moveTo>
                    <a:pt x="6679" y="21438"/>
                  </a:moveTo>
                  <a:cubicBezTo>
                    <a:pt x="6831" y="21438"/>
                    <a:pt x="6970" y="21363"/>
                    <a:pt x="7054" y="21275"/>
                  </a:cubicBezTo>
                  <a:lnTo>
                    <a:pt x="7054" y="18652"/>
                  </a:lnTo>
                  <a:cubicBezTo>
                    <a:pt x="6984" y="18702"/>
                    <a:pt x="6880" y="18739"/>
                    <a:pt x="6812" y="18739"/>
                  </a:cubicBezTo>
                  <a:cubicBezTo>
                    <a:pt x="6599" y="18739"/>
                    <a:pt x="6421" y="18491"/>
                    <a:pt x="6421" y="15494"/>
                  </a:cubicBezTo>
                  <a:lnTo>
                    <a:pt x="6421" y="9352"/>
                  </a:lnTo>
                  <a:cubicBezTo>
                    <a:pt x="6421" y="9127"/>
                    <a:pt x="6451" y="8955"/>
                    <a:pt x="6484" y="8955"/>
                  </a:cubicBezTo>
                  <a:lnTo>
                    <a:pt x="6970" y="8955"/>
                  </a:lnTo>
                  <a:lnTo>
                    <a:pt x="6970" y="6493"/>
                  </a:lnTo>
                  <a:lnTo>
                    <a:pt x="6484" y="6493"/>
                  </a:lnTo>
                  <a:cubicBezTo>
                    <a:pt x="6449" y="6493"/>
                    <a:pt x="6421" y="6308"/>
                    <a:pt x="6421" y="6097"/>
                  </a:cubicBezTo>
                  <a:lnTo>
                    <a:pt x="6421" y="1881"/>
                  </a:lnTo>
                  <a:lnTo>
                    <a:pt x="5943" y="1881"/>
                  </a:lnTo>
                  <a:lnTo>
                    <a:pt x="5943" y="6097"/>
                  </a:lnTo>
                  <a:cubicBezTo>
                    <a:pt x="5943" y="6322"/>
                    <a:pt x="5914" y="6493"/>
                    <a:pt x="5881" y="6493"/>
                  </a:cubicBezTo>
                  <a:lnTo>
                    <a:pt x="5537" y="6493"/>
                  </a:lnTo>
                  <a:lnTo>
                    <a:pt x="5537" y="8955"/>
                  </a:lnTo>
                  <a:lnTo>
                    <a:pt x="5881" y="8955"/>
                  </a:lnTo>
                  <a:cubicBezTo>
                    <a:pt x="5916" y="8955"/>
                    <a:pt x="5943" y="9141"/>
                    <a:pt x="5943" y="9352"/>
                  </a:cubicBezTo>
                  <a:lnTo>
                    <a:pt x="5943" y="16315"/>
                  </a:lnTo>
                  <a:cubicBezTo>
                    <a:pt x="5943" y="21426"/>
                    <a:pt x="6476" y="21426"/>
                    <a:pt x="6677" y="21426"/>
                  </a:cubicBezTo>
                  <a:lnTo>
                    <a:pt x="6679" y="214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8" name="Google Shape;291;p21"/>
            <p:cNvSpPr/>
            <p:nvPr/>
          </p:nvSpPr>
          <p:spPr>
            <a:xfrm>
              <a:off x="187452" y="522364"/>
              <a:ext cx="146522" cy="15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5964"/>
                  </a:moveTo>
                  <a:lnTo>
                    <a:pt x="21600" y="12129"/>
                  </a:lnTo>
                  <a:lnTo>
                    <a:pt x="21210" y="11928"/>
                  </a:lnTo>
                  <a:lnTo>
                    <a:pt x="10800" y="17350"/>
                  </a:lnTo>
                  <a:lnTo>
                    <a:pt x="954" y="12219"/>
                  </a:lnTo>
                  <a:lnTo>
                    <a:pt x="954" y="9909"/>
                  </a:lnTo>
                  <a:lnTo>
                    <a:pt x="10800" y="15040"/>
                  </a:lnTo>
                  <a:lnTo>
                    <a:pt x="21600" y="9407"/>
                  </a:lnTo>
                  <a:lnTo>
                    <a:pt x="21600" y="5632"/>
                  </a:lnTo>
                  <a:lnTo>
                    <a:pt x="21155" y="5401"/>
                  </a:lnTo>
                  <a:lnTo>
                    <a:pt x="10800" y="10802"/>
                  </a:lnTo>
                  <a:lnTo>
                    <a:pt x="1366" y="5883"/>
                  </a:lnTo>
                  <a:lnTo>
                    <a:pt x="10800" y="954"/>
                  </a:lnTo>
                  <a:lnTo>
                    <a:pt x="18405" y="4920"/>
                  </a:lnTo>
                  <a:lnTo>
                    <a:pt x="18979" y="4618"/>
                  </a:lnTo>
                  <a:lnTo>
                    <a:pt x="18979" y="4257"/>
                  </a:lnTo>
                  <a:lnTo>
                    <a:pt x="10800" y="0"/>
                  </a:lnTo>
                  <a:lnTo>
                    <a:pt x="0" y="5633"/>
                  </a:lnTo>
                  <a:lnTo>
                    <a:pt x="0" y="6126"/>
                  </a:lnTo>
                  <a:lnTo>
                    <a:pt x="10800" y="11759"/>
                  </a:lnTo>
                  <a:lnTo>
                    <a:pt x="20646" y="6628"/>
                  </a:lnTo>
                  <a:lnTo>
                    <a:pt x="20646" y="8947"/>
                  </a:lnTo>
                  <a:lnTo>
                    <a:pt x="10800" y="14078"/>
                  </a:lnTo>
                  <a:lnTo>
                    <a:pt x="390" y="8647"/>
                  </a:lnTo>
                  <a:lnTo>
                    <a:pt x="0" y="8848"/>
                  </a:lnTo>
                  <a:lnTo>
                    <a:pt x="0" y="12683"/>
                  </a:lnTo>
                  <a:lnTo>
                    <a:pt x="10800" y="18316"/>
                  </a:lnTo>
                  <a:lnTo>
                    <a:pt x="20646" y="13185"/>
                  </a:lnTo>
                  <a:lnTo>
                    <a:pt x="20646" y="15495"/>
                  </a:lnTo>
                  <a:lnTo>
                    <a:pt x="10800" y="20635"/>
                  </a:lnTo>
                  <a:lnTo>
                    <a:pt x="400" y="15204"/>
                  </a:lnTo>
                  <a:lnTo>
                    <a:pt x="0" y="15405"/>
                  </a:lnTo>
                  <a:lnTo>
                    <a:pt x="0" y="15967"/>
                  </a:lnTo>
                  <a:lnTo>
                    <a:pt x="10800" y="21600"/>
                  </a:lnTo>
                  <a:lnTo>
                    <a:pt x="21600" y="15967"/>
                  </a:lnTo>
                  <a:lnTo>
                    <a:pt x="21600" y="1596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9" name="Google Shape;292;p21"/>
            <p:cNvSpPr/>
            <p:nvPr/>
          </p:nvSpPr>
          <p:spPr>
            <a:xfrm>
              <a:off x="0" y="571130"/>
              <a:ext cx="64304" cy="8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11650" y="0"/>
                  </a:lnTo>
                  <a:cubicBezTo>
                    <a:pt x="14663" y="0"/>
                    <a:pt x="16957" y="525"/>
                    <a:pt x="18532" y="1574"/>
                  </a:cubicBezTo>
                  <a:cubicBezTo>
                    <a:pt x="20135" y="2602"/>
                    <a:pt x="20937" y="3929"/>
                    <a:pt x="20937" y="5554"/>
                  </a:cubicBezTo>
                  <a:cubicBezTo>
                    <a:pt x="20937" y="6912"/>
                    <a:pt x="20439" y="8002"/>
                    <a:pt x="19444" y="8825"/>
                  </a:cubicBezTo>
                  <a:cubicBezTo>
                    <a:pt x="18477" y="9628"/>
                    <a:pt x="17288" y="10173"/>
                    <a:pt x="15879" y="10460"/>
                  </a:cubicBezTo>
                  <a:cubicBezTo>
                    <a:pt x="17537" y="10707"/>
                    <a:pt x="18905" y="11325"/>
                    <a:pt x="19983" y="12312"/>
                  </a:cubicBezTo>
                  <a:cubicBezTo>
                    <a:pt x="21061" y="13279"/>
                    <a:pt x="21600" y="14410"/>
                    <a:pt x="21600" y="15706"/>
                  </a:cubicBezTo>
                  <a:cubicBezTo>
                    <a:pt x="21600" y="17414"/>
                    <a:pt x="20771" y="18823"/>
                    <a:pt x="19112" y="19934"/>
                  </a:cubicBezTo>
                  <a:cubicBezTo>
                    <a:pt x="17454" y="21045"/>
                    <a:pt x="15105" y="21600"/>
                    <a:pt x="12065" y="21600"/>
                  </a:cubicBezTo>
                  <a:lnTo>
                    <a:pt x="0" y="21600"/>
                  </a:lnTo>
                  <a:close/>
                  <a:moveTo>
                    <a:pt x="5307" y="9072"/>
                  </a:moveTo>
                  <a:lnTo>
                    <a:pt x="10862" y="9072"/>
                  </a:lnTo>
                  <a:cubicBezTo>
                    <a:pt x="12355" y="9072"/>
                    <a:pt x="13502" y="8815"/>
                    <a:pt x="14303" y="8301"/>
                  </a:cubicBezTo>
                  <a:cubicBezTo>
                    <a:pt x="15105" y="7786"/>
                    <a:pt x="15506" y="7056"/>
                    <a:pt x="15506" y="6110"/>
                  </a:cubicBezTo>
                  <a:cubicBezTo>
                    <a:pt x="15506" y="5205"/>
                    <a:pt x="15105" y="4495"/>
                    <a:pt x="14303" y="3980"/>
                  </a:cubicBezTo>
                  <a:cubicBezTo>
                    <a:pt x="13529" y="3446"/>
                    <a:pt x="12355" y="3178"/>
                    <a:pt x="10779" y="3178"/>
                  </a:cubicBezTo>
                  <a:lnTo>
                    <a:pt x="5307" y="3178"/>
                  </a:lnTo>
                  <a:lnTo>
                    <a:pt x="5307" y="9072"/>
                  </a:lnTo>
                  <a:close/>
                  <a:moveTo>
                    <a:pt x="5307" y="18391"/>
                  </a:moveTo>
                  <a:lnTo>
                    <a:pt x="11235" y="18391"/>
                  </a:lnTo>
                  <a:cubicBezTo>
                    <a:pt x="12811" y="18391"/>
                    <a:pt x="14027" y="18123"/>
                    <a:pt x="14884" y="17589"/>
                  </a:cubicBezTo>
                  <a:cubicBezTo>
                    <a:pt x="15768" y="17033"/>
                    <a:pt x="16210" y="16262"/>
                    <a:pt x="16210" y="15274"/>
                  </a:cubicBezTo>
                  <a:cubicBezTo>
                    <a:pt x="16210" y="14266"/>
                    <a:pt x="15754" y="13474"/>
                    <a:pt x="14842" y="12898"/>
                  </a:cubicBezTo>
                  <a:cubicBezTo>
                    <a:pt x="13930" y="12322"/>
                    <a:pt x="12700" y="12034"/>
                    <a:pt x="11152" y="12034"/>
                  </a:cubicBezTo>
                  <a:lnTo>
                    <a:pt x="5307" y="12034"/>
                  </a:lnTo>
                  <a:lnTo>
                    <a:pt x="5307" y="183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0" name="Google Shape;293;p21"/>
            <p:cNvSpPr/>
            <p:nvPr/>
          </p:nvSpPr>
          <p:spPr>
            <a:xfrm>
              <a:off x="67460" y="571130"/>
              <a:ext cx="73685" cy="8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02" y="21600"/>
                  </a:moveTo>
                  <a:lnTo>
                    <a:pt x="8502" y="13917"/>
                  </a:lnTo>
                  <a:lnTo>
                    <a:pt x="0" y="0"/>
                  </a:lnTo>
                  <a:lnTo>
                    <a:pt x="5246" y="0"/>
                  </a:lnTo>
                  <a:lnTo>
                    <a:pt x="10854" y="9967"/>
                  </a:lnTo>
                  <a:lnTo>
                    <a:pt x="16426" y="0"/>
                  </a:lnTo>
                  <a:lnTo>
                    <a:pt x="21600" y="0"/>
                  </a:lnTo>
                  <a:lnTo>
                    <a:pt x="13134" y="13917"/>
                  </a:lnTo>
                  <a:lnTo>
                    <a:pt x="13134" y="21600"/>
                  </a:lnTo>
                  <a:lnTo>
                    <a:pt x="850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844179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E - Power Statement 4">
    <p:bg>
      <p:bgPr>
        <a:solidFill>
          <a:srgbClr val="E4F4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51;p1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140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Google Shape;295;p22"/>
          <p:cNvSpPr/>
          <p:nvPr/>
        </p:nvSpPr>
        <p:spPr>
          <a:xfrm>
            <a:off x="7953150" y="4800600"/>
            <a:ext cx="276602" cy="239099"/>
          </a:xfrm>
          <a:prstGeom prst="rect">
            <a:avLst/>
          </a:prstGeom>
          <a:solidFill>
            <a:srgbClr val="E4F40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3" name="Title Text"/>
          <p:cNvSpPr txBox="1"/>
          <p:nvPr>
            <p:ph type="title"/>
          </p:nvPr>
        </p:nvSpPr>
        <p:spPr>
          <a:xfrm>
            <a:off x="228609" y="228600"/>
            <a:ext cx="7997102" cy="4229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4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44" name="Google Shape;298;p22" descr="Google Shape;298;p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2030" y="4855574"/>
            <a:ext cx="141282" cy="14128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Google Shape;299;p22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146" name="Google Shape;300;p22" descr="Google Shape;300;p2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844179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 Content A - Basic">
    <p:bg>
      <p:bgPr>
        <a:solidFill>
          <a:srgbClr val="101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51;p1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155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ody Level One…"/>
          <p:cNvSpPr txBox="1"/>
          <p:nvPr>
            <p:ph type="body" idx="1"/>
          </p:nvPr>
        </p:nvSpPr>
        <p:spPr>
          <a:xfrm>
            <a:off x="228600" y="1554948"/>
            <a:ext cx="8686801" cy="2917202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FFFFFF"/>
              </a:buClr>
              <a:buFont typeface="Helvetica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979169" indent="-388619">
              <a:spcBef>
                <a:spcPts val="800"/>
              </a:spcBef>
              <a:buClr>
                <a:srgbClr val="FFFFFF"/>
              </a:buClr>
              <a:buFont typeface="Helvetica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524000" indent="-457200">
              <a:spcBef>
                <a:spcPts val="800"/>
              </a:spcBef>
              <a:buClr>
                <a:srgbClr val="FFFFFF"/>
              </a:buClr>
              <a:buFont typeface="Helvetica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981200" indent="-457200">
              <a:spcBef>
                <a:spcPts val="800"/>
              </a:spcBef>
              <a:buClr>
                <a:srgbClr val="FFFFFF"/>
              </a:buClr>
              <a:buFont typeface="Helvetica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438400" indent="-457200">
              <a:spcBef>
                <a:spcPts val="800"/>
              </a:spcBef>
              <a:buClr>
                <a:srgbClr val="FFFFFF"/>
              </a:buClr>
              <a:buFont typeface="Helvetica"/>
              <a:buChar char="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28600" y="228600"/>
            <a:ext cx="8686801" cy="461701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E - Power Statement 3_1">
    <p:bg>
      <p:bgPr>
        <a:solidFill>
          <a:srgbClr val="48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51;p1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167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Google Shape;343;p28"/>
          <p:cNvSpPr/>
          <p:nvPr/>
        </p:nvSpPr>
        <p:spPr>
          <a:xfrm>
            <a:off x="81650" y="4860025"/>
            <a:ext cx="8776500" cy="231902"/>
          </a:xfrm>
          <a:prstGeom prst="rect">
            <a:avLst/>
          </a:prstGeom>
          <a:solidFill>
            <a:srgbClr val="48E9E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70" name="Google Shape;344;p28" descr="Google Shape;344;p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Google Shape;346;p28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172" name="Google Shape;347;p28" descr="Google Shape;347;p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/>
          <p:nvPr>
            <p:ph type="title"/>
          </p:nvPr>
        </p:nvSpPr>
        <p:spPr>
          <a:xfrm>
            <a:off x="228609" y="228600"/>
            <a:ext cx="7997102" cy="4229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4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E - Power Statement 2">
    <p:bg>
      <p:bgPr>
        <a:solidFill>
          <a:srgbClr val="FF3E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350;p29"/>
          <p:cNvSpPr/>
          <p:nvPr/>
        </p:nvSpPr>
        <p:spPr>
          <a:xfrm>
            <a:off x="7321450" y="4800600"/>
            <a:ext cx="908400" cy="239099"/>
          </a:xfrm>
          <a:prstGeom prst="rect">
            <a:avLst/>
          </a:prstGeom>
          <a:solidFill>
            <a:srgbClr val="FF3E6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82" name="Google Shape;351;p29" descr="Google Shape;351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Google Shape;353;p29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184" name="Google Shape;354;p29" descr="Google Shape;35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Text"/>
          <p:cNvSpPr txBox="1"/>
          <p:nvPr>
            <p:ph type="title"/>
          </p:nvPr>
        </p:nvSpPr>
        <p:spPr>
          <a:xfrm>
            <a:off x="228609" y="228600"/>
            <a:ext cx="7997102" cy="4229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3 Title Slide B - Light_1_2_1">
    <p:bg>
      <p:bgPr>
        <a:solidFill>
          <a:srgbClr val="101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51;p1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194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itle Text"/>
          <p:cNvSpPr txBox="1"/>
          <p:nvPr>
            <p:ph type="title"/>
          </p:nvPr>
        </p:nvSpPr>
        <p:spPr>
          <a:xfrm>
            <a:off x="228589" y="1719148"/>
            <a:ext cx="3252600" cy="1790702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90000"/>
              </a:lnSpc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E - Blank">
    <p:bg>
      <p:bgPr>
        <a:solidFill>
          <a:srgbClr val="101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8909143" y="4749851"/>
            <a:ext cx="196342" cy="2032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E - Power Statement 3">
    <p:bg>
      <p:bgPr>
        <a:solidFill>
          <a:srgbClr val="912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51;p1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212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Google Shape;441;p40"/>
          <p:cNvSpPr/>
          <p:nvPr/>
        </p:nvSpPr>
        <p:spPr>
          <a:xfrm>
            <a:off x="7953150" y="4800600"/>
            <a:ext cx="276602" cy="239099"/>
          </a:xfrm>
          <a:prstGeom prst="rect">
            <a:avLst/>
          </a:prstGeom>
          <a:solidFill>
            <a:srgbClr val="9122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215" name="Google Shape;442;p40" descr="Google Shape;442;p4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Text"/>
          <p:cNvSpPr txBox="1"/>
          <p:nvPr>
            <p:ph type="title"/>
          </p:nvPr>
        </p:nvSpPr>
        <p:spPr>
          <a:xfrm>
            <a:off x="228609" y="228600"/>
            <a:ext cx="7997102" cy="4229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E - Power Statement 4_1">
    <p:bg>
      <p:bgPr>
        <a:solidFill>
          <a:srgbClr val="101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51;p1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225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Google Shape;446;p41" descr="Google Shape;446;p4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2030" y="4855574"/>
            <a:ext cx="141282" cy="141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itle Text"/>
          <p:cNvSpPr txBox="1"/>
          <p:nvPr>
            <p:ph type="title"/>
          </p:nvPr>
        </p:nvSpPr>
        <p:spPr>
          <a:xfrm>
            <a:off x="228609" y="228600"/>
            <a:ext cx="7997102" cy="4229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400">
                <a:solidFill>
                  <a:srgbClr val="FF3E6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7 Content A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51;p1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237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Body Level One…"/>
          <p:cNvSpPr txBox="1"/>
          <p:nvPr>
            <p:ph type="body" idx="1"/>
          </p:nvPr>
        </p:nvSpPr>
        <p:spPr>
          <a:xfrm>
            <a:off x="231325" y="1554954"/>
            <a:ext cx="7996502" cy="3112502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800"/>
              </a:spcBef>
              <a:buClr>
                <a:srgbClr val="10121E"/>
              </a:buClr>
              <a:buFont typeface="Helvetica"/>
              <a:buChar char="•"/>
              <a:defRPr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979169" indent="-388619">
              <a:spcBef>
                <a:spcPts val="800"/>
              </a:spcBef>
              <a:buClr>
                <a:srgbClr val="10121E"/>
              </a:buClr>
              <a:buFont typeface="Helvetica"/>
              <a:buChar char="•"/>
              <a:defRPr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524000" indent="-457200">
              <a:spcBef>
                <a:spcPts val="800"/>
              </a:spcBef>
              <a:buClr>
                <a:srgbClr val="10121E"/>
              </a:buClr>
              <a:buFont typeface="Helvetica"/>
              <a:buChar char="•"/>
              <a:defRPr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981200" indent="-457200">
              <a:spcBef>
                <a:spcPts val="800"/>
              </a:spcBef>
              <a:buClr>
                <a:srgbClr val="10121E"/>
              </a:buClr>
              <a:buFont typeface="Helvetica"/>
              <a:buChar char="•"/>
              <a:defRPr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438400" indent="-457200">
              <a:spcBef>
                <a:spcPts val="800"/>
              </a:spcBef>
              <a:buClr>
                <a:srgbClr val="10121E"/>
              </a:buClr>
              <a:buFont typeface="Helvetica"/>
              <a:buChar char="•"/>
              <a:defRPr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Title Text"/>
          <p:cNvSpPr txBox="1"/>
          <p:nvPr>
            <p:ph type="title"/>
          </p:nvPr>
        </p:nvSpPr>
        <p:spPr>
          <a:xfrm>
            <a:off x="228589" y="228600"/>
            <a:ext cx="7886401" cy="461701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1" name="Google Shape;453;p42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242" name="Google Shape;454;p42" descr="Google Shape;454;p4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9 Content B - 2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51;p1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251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itle Text"/>
          <p:cNvSpPr txBox="1"/>
          <p:nvPr>
            <p:ph type="title"/>
          </p:nvPr>
        </p:nvSpPr>
        <p:spPr>
          <a:xfrm>
            <a:off x="228589" y="228600"/>
            <a:ext cx="7886401" cy="461701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4" name="Body Level One…"/>
          <p:cNvSpPr txBox="1"/>
          <p:nvPr>
            <p:ph type="body" sz="half" idx="1"/>
          </p:nvPr>
        </p:nvSpPr>
        <p:spPr>
          <a:xfrm>
            <a:off x="228589" y="2165747"/>
            <a:ext cx="3948301" cy="2622902"/>
          </a:xfrm>
          <a:prstGeom prst="rect">
            <a:avLst/>
          </a:prstGeom>
        </p:spPr>
        <p:txBody>
          <a:bodyPr lIns="0" tIns="0" rIns="0" bIns="0"/>
          <a:lstStyle>
            <a:lvl1pPr indent="-323850">
              <a:spcBef>
                <a:spcPts val="800"/>
              </a:spcBef>
              <a:buClr>
                <a:srgbClr val="10121E"/>
              </a:buClr>
              <a:buSzPts val="1500"/>
              <a:buFont typeface="Helvetica"/>
              <a:buChar char="•"/>
              <a:defRPr sz="15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990600" indent="-381000">
              <a:spcBef>
                <a:spcPts val="800"/>
              </a:spcBef>
              <a:buClr>
                <a:srgbClr val="10121E"/>
              </a:buClr>
              <a:buSzPts val="1500"/>
              <a:buFont typeface="Helvetica"/>
              <a:buChar char="•"/>
              <a:defRPr sz="15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517650" indent="-438150">
              <a:spcBef>
                <a:spcPts val="800"/>
              </a:spcBef>
              <a:buClr>
                <a:srgbClr val="10121E"/>
              </a:buClr>
              <a:buSzPts val="1500"/>
              <a:buFont typeface="Helvetica"/>
              <a:buChar char="•"/>
              <a:defRPr sz="15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974850" indent="-438150">
              <a:spcBef>
                <a:spcPts val="800"/>
              </a:spcBef>
              <a:buClr>
                <a:srgbClr val="10121E"/>
              </a:buClr>
              <a:buSzPts val="1500"/>
              <a:buFont typeface="Helvetica"/>
              <a:buChar char="•"/>
              <a:defRPr sz="15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432050" indent="-438150">
              <a:spcBef>
                <a:spcPts val="800"/>
              </a:spcBef>
              <a:buClr>
                <a:srgbClr val="10121E"/>
              </a:buClr>
              <a:buSzPts val="1500"/>
              <a:buFont typeface="Helvetica"/>
              <a:buChar char="•"/>
              <a:defRPr sz="15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Google Shape;462;p43"/>
          <p:cNvSpPr txBox="1"/>
          <p:nvPr>
            <p:ph type="body" sz="half" idx="21"/>
          </p:nvPr>
        </p:nvSpPr>
        <p:spPr>
          <a:xfrm>
            <a:off x="4643439" y="2165747"/>
            <a:ext cx="3948301" cy="2622902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56" name="Google Shape;465;p4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257" name="Google Shape;466;p43" descr="Google Shape;466;p4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3 Content C - 3 Column 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51;p1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266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Google Shape;505;p47"/>
          <p:cNvSpPr/>
          <p:nvPr/>
        </p:nvSpPr>
        <p:spPr>
          <a:xfrm>
            <a:off x="6020725" y="1471524"/>
            <a:ext cx="2894702" cy="3317102"/>
          </a:xfrm>
          <a:prstGeom prst="rect">
            <a:avLst/>
          </a:prstGeom>
          <a:ln>
            <a:solidFill>
              <a:srgbClr val="FF3E6C"/>
            </a:solidFill>
          </a:ln>
        </p:spPr>
        <p:txBody>
          <a:bodyPr lIns="45718" tIns="45718" rIns="45718" bIns="45718" anchor="ctr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69" name="Google Shape;506;p47"/>
          <p:cNvSpPr/>
          <p:nvPr/>
        </p:nvSpPr>
        <p:spPr>
          <a:xfrm>
            <a:off x="3126025" y="1471524"/>
            <a:ext cx="2894702" cy="3317102"/>
          </a:xfrm>
          <a:prstGeom prst="rect">
            <a:avLst/>
          </a:prstGeom>
          <a:ln>
            <a:solidFill>
              <a:srgbClr val="FF3E6C"/>
            </a:solidFill>
          </a:ln>
        </p:spPr>
        <p:txBody>
          <a:bodyPr lIns="45718" tIns="45718" rIns="45718" bIns="45718" anchor="ctr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0" name="Google Shape;507;p47"/>
          <p:cNvSpPr/>
          <p:nvPr/>
        </p:nvSpPr>
        <p:spPr>
          <a:xfrm>
            <a:off x="231324" y="1471524"/>
            <a:ext cx="2894703" cy="3317102"/>
          </a:xfrm>
          <a:prstGeom prst="rect">
            <a:avLst/>
          </a:prstGeom>
          <a:ln>
            <a:solidFill>
              <a:srgbClr val="FF3E6C"/>
            </a:solidFill>
          </a:ln>
        </p:spPr>
        <p:txBody>
          <a:bodyPr lIns="45718" tIns="45718" rIns="45718" bIns="45718" anchor="ctr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1" name="Body Level One…"/>
          <p:cNvSpPr txBox="1"/>
          <p:nvPr>
            <p:ph type="body" sz="quarter" idx="1"/>
          </p:nvPr>
        </p:nvSpPr>
        <p:spPr>
          <a:xfrm>
            <a:off x="287391" y="2221476"/>
            <a:ext cx="2655000" cy="2425202"/>
          </a:xfrm>
          <a:prstGeom prst="rect">
            <a:avLst/>
          </a:prstGeom>
        </p:spPr>
        <p:txBody>
          <a:bodyPr lIns="0" tIns="0" rIns="0" bIns="0"/>
          <a:lstStyle>
            <a:lvl1pPr indent="-3048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1009650" indent="-3810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466850" indent="-3810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924050" indent="-3810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381250" indent="-3810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Google Shape;509;p47"/>
          <p:cNvSpPr txBox="1"/>
          <p:nvPr>
            <p:ph type="body" sz="quarter" idx="21"/>
          </p:nvPr>
        </p:nvSpPr>
        <p:spPr>
          <a:xfrm>
            <a:off x="3211291" y="2221476"/>
            <a:ext cx="2655002" cy="2425202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3" name="Google Shape;510;p47"/>
          <p:cNvSpPr txBox="1"/>
          <p:nvPr>
            <p:ph type="body" sz="quarter" idx="22"/>
          </p:nvPr>
        </p:nvSpPr>
        <p:spPr>
          <a:xfrm>
            <a:off x="6106045" y="2221476"/>
            <a:ext cx="2655002" cy="2425202"/>
          </a:xfrm>
          <a:prstGeom prst="rect">
            <a:avLst/>
          </a:prstGeom>
        </p:spPr>
        <p:txBody>
          <a:bodyPr lIns="0" tIns="0" rIns="0" bIns="0"/>
          <a:lstStyle/>
          <a:p>
            <a:pPr/>
          </a:p>
        </p:txBody>
      </p:sp>
      <p:sp>
        <p:nvSpPr>
          <p:cNvPr id="274" name="Title Text"/>
          <p:cNvSpPr txBox="1"/>
          <p:nvPr>
            <p:ph type="title"/>
          </p:nvPr>
        </p:nvSpPr>
        <p:spPr>
          <a:xfrm>
            <a:off x="231314" y="229973"/>
            <a:ext cx="8128200" cy="46170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5" name="Google Shape;518;p47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276" name="Google Shape;519;p47" descr="Google Shape;519;p4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E - 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lide Number"/>
          <p:cNvSpPr txBox="1"/>
          <p:nvPr>
            <p:ph type="sldNum" sz="quarter" idx="2"/>
          </p:nvPr>
        </p:nvSpPr>
        <p:spPr>
          <a:xfrm>
            <a:off x="8909143" y="4749851"/>
            <a:ext cx="196342" cy="2032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 - Closing Dark">
    <p:bg>
      <p:bgPr>
        <a:solidFill>
          <a:srgbClr val="101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51;p13"/>
          <p:cNvSpPr txBox="1"/>
          <p:nvPr/>
        </p:nvSpPr>
        <p:spPr>
          <a:xfrm>
            <a:off x="2554800" y="4783997"/>
            <a:ext cx="4034400" cy="30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©2024 Databricks Inc. — All rights reserved</a:t>
            </a:r>
          </a:p>
        </p:txBody>
      </p:sp>
      <p:pic>
        <p:nvPicPr>
          <p:cNvPr id="292" name="Google Shape;52;p13" descr="Google Shape;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164" y="4854976"/>
            <a:ext cx="140007" cy="1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74" y="4913560"/>
            <a:ext cx="739553" cy="62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Google Shape;414;p37" descr="Google Shape;414;p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599" y="228600"/>
            <a:ext cx="8686801" cy="74200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lide Number"/>
          <p:cNvSpPr txBox="1"/>
          <p:nvPr>
            <p:ph type="sldNum" sz="quarter" idx="2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8" y="4700820"/>
            <a:ext cx="336812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normAutofit fontScale="100000" lnSpcReduction="0"/>
          </a:bodyPr>
          <a:lstStyle>
            <a:lvl1pPr algn="r">
              <a:defRPr sz="10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.g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g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g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645;p63"/>
          <p:cNvSpPr txBox="1"/>
          <p:nvPr>
            <p:ph type="title"/>
          </p:nvPr>
        </p:nvSpPr>
        <p:spPr>
          <a:xfrm>
            <a:off x="228592" y="1119393"/>
            <a:ext cx="5170166" cy="1790701"/>
          </a:xfrm>
          <a:prstGeom prst="rect">
            <a:avLst/>
          </a:prstGeom>
        </p:spPr>
        <p:txBody>
          <a:bodyPr/>
          <a:lstStyle/>
          <a:p>
            <a:pPr defTabSz="740662">
              <a:defRPr sz="3200"/>
            </a:pPr>
            <a:r>
              <a:t>Streaming</a:t>
            </a:r>
            <a:br/>
            <a:r>
              <a:t>Cross-sectional</a:t>
            </a:r>
            <a:br/>
            <a:r>
              <a:t>Visualization</a:t>
            </a:r>
          </a:p>
        </p:txBody>
      </p:sp>
      <p:sp>
        <p:nvSpPr>
          <p:cNvPr id="305" name="Google Shape;646;p63"/>
          <p:cNvSpPr txBox="1"/>
          <p:nvPr>
            <p:ph type="body" sz="quarter" idx="1"/>
          </p:nvPr>
        </p:nvSpPr>
        <p:spPr>
          <a:xfrm>
            <a:off x="228592" y="4317000"/>
            <a:ext cx="3947704" cy="369302"/>
          </a:xfrm>
          <a:prstGeom prst="rect">
            <a:avLst/>
          </a:prstGeom>
        </p:spPr>
        <p:txBody>
          <a:bodyPr/>
          <a:lstStyle/>
          <a:p>
            <a:pPr indent="0"/>
            <a:r>
              <a:t>Tim Bess / Tim Paine</a:t>
            </a:r>
            <a:br/>
          </a:p>
        </p:txBody>
      </p:sp>
      <p:sp>
        <p:nvSpPr>
          <p:cNvPr id="306" name="Google Shape;647;p63"/>
          <p:cNvSpPr txBox="1"/>
          <p:nvPr>
            <p:ph type="sldNum" sz="quarter" idx="4294967295"/>
          </p:nvPr>
        </p:nvSpPr>
        <p:spPr>
          <a:xfrm>
            <a:off x="8441793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7" name="Google Shape;645;p63"/>
          <p:cNvSpPr txBox="1"/>
          <p:nvPr/>
        </p:nvSpPr>
        <p:spPr>
          <a:xfrm>
            <a:off x="284348" y="2787175"/>
            <a:ext cx="61146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with</a:t>
            </a:r>
          </a:p>
        </p:txBody>
      </p:sp>
      <p:pic>
        <p:nvPicPr>
          <p:cNvPr id="308" name="Graphic 9" descr="Graphic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592" y="3198241"/>
            <a:ext cx="4958680" cy="572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5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Pain Point 2: ”Dumb Grids”</a:t>
            </a:r>
          </a:p>
        </p:txBody>
      </p:sp>
      <p:sp>
        <p:nvSpPr>
          <p:cNvPr id="376" name="Text Placeholder 4"/>
          <p:cNvSpPr txBox="1"/>
          <p:nvPr>
            <p:ph type="body" idx="1"/>
          </p:nvPr>
        </p:nvSpPr>
        <p:spPr>
          <a:xfrm>
            <a:off x="173538" y="1245679"/>
            <a:ext cx="7996502" cy="31125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966;p91"/>
          <p:cNvSpPr txBox="1"/>
          <p:nvPr>
            <p:ph type="body" sz="half" idx="1"/>
          </p:nvPr>
        </p:nvSpPr>
        <p:spPr>
          <a:xfrm>
            <a:off x="228588" y="1341118"/>
            <a:ext cx="3948303" cy="3447531"/>
          </a:xfrm>
          <a:prstGeom prst="rect">
            <a:avLst/>
          </a:prstGeom>
        </p:spPr>
        <p:txBody>
          <a:bodyPr/>
          <a:lstStyle/>
          <a:p>
            <a:pPr marL="6350" indent="-6350"/>
            <a:r>
              <a:t>Grids need to support basic features:</a:t>
            </a:r>
          </a:p>
          <a:p>
            <a:pPr lvl="1" marL="463550" indent="-6350">
              <a:buSzPts val="1200"/>
              <a:defRPr sz="1200"/>
            </a:pPr>
            <a:r>
              <a:t>Sort</a:t>
            </a:r>
          </a:p>
          <a:p>
            <a:pPr lvl="1" marL="463550" indent="-6350">
              <a:buSzPts val="1200"/>
              <a:defRPr sz="1200"/>
            </a:pPr>
            <a:r>
              <a:t>Filter</a:t>
            </a:r>
          </a:p>
          <a:p>
            <a:pPr marL="6350" indent="-6350"/>
            <a:r>
              <a:t>But also some advanced features</a:t>
            </a:r>
          </a:p>
          <a:p>
            <a:pPr lvl="1" marL="463550" indent="-6350">
              <a:spcBef>
                <a:spcPts val="400"/>
              </a:spcBef>
              <a:buSzPts val="1200"/>
              <a:defRPr sz="1200"/>
            </a:pPr>
            <a:r>
              <a:t>Row Pivots</a:t>
            </a:r>
          </a:p>
          <a:p>
            <a:pPr lvl="1" marL="463550" indent="-6350">
              <a:spcBef>
                <a:spcPts val="400"/>
              </a:spcBef>
              <a:buSzPts val="1200"/>
              <a:defRPr sz="1200"/>
            </a:pPr>
            <a:r>
              <a:t>Column Pivots</a:t>
            </a:r>
          </a:p>
          <a:p>
            <a:pPr lvl="1" marL="463550" indent="-6350">
              <a:spcBef>
                <a:spcPts val="400"/>
              </a:spcBef>
              <a:buSzPts val="1200"/>
              <a:defRPr sz="1200"/>
            </a:pPr>
            <a:r>
              <a:t>Aggregation Customization</a:t>
            </a:r>
          </a:p>
          <a:p>
            <a:pPr lvl="1" marL="463550" indent="-6350">
              <a:spcBef>
                <a:spcPts val="400"/>
              </a:spcBef>
              <a:buSzPts val="1200"/>
              <a:defRPr sz="1200"/>
            </a:pPr>
            <a:r>
              <a:t>Computed Columns</a:t>
            </a:r>
          </a:p>
          <a:p>
            <a:pPr lvl="1" marL="463550" indent="-6350">
              <a:spcBef>
                <a:spcPts val="400"/>
              </a:spcBef>
              <a:buSzPts val="1200"/>
              <a:defRPr sz="1200"/>
            </a:pPr>
            <a:r>
              <a:t>Spark Charts</a:t>
            </a:r>
          </a:p>
          <a:p>
            <a:pPr marL="6350" indent="-6350"/>
            <a:r>
              <a:t>This is tricky to get right, both visually</a:t>
            </a:r>
            <a:br/>
            <a:r>
              <a:t>and in terms of the user experience</a:t>
            </a:r>
          </a:p>
        </p:txBody>
      </p:sp>
      <p:sp>
        <p:nvSpPr>
          <p:cNvPr id="379" name="Google Shape;969;p91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0" name="Google Shape;971;p91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Pain Point 2: ”Dumb Grids”</a:t>
            </a:r>
          </a:p>
        </p:txBody>
      </p:sp>
      <p:sp>
        <p:nvSpPr>
          <p:cNvPr id="381" name="Google Shape;972;p91"/>
          <p:cNvSpPr txBox="1"/>
          <p:nvPr/>
        </p:nvSpPr>
        <p:spPr>
          <a:xfrm>
            <a:off x="231324" y="798400"/>
            <a:ext cx="8684102" cy="28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1800">
                <a:solidFill>
                  <a:srgbClr val="FF3E6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Grids need to do more</a:t>
            </a:r>
          </a:p>
        </p:txBody>
      </p:sp>
      <p:sp>
        <p:nvSpPr>
          <p:cNvPr id="382" name="Google Shape;973;p91"/>
          <p:cNvSpPr txBox="1"/>
          <p:nvPr/>
        </p:nvSpPr>
        <p:spPr>
          <a:xfrm>
            <a:off x="8325504" y="4854973"/>
            <a:ext cx="2433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11</a:t>
            </a:r>
          </a:p>
        </p:txBody>
      </p:sp>
      <p:pic>
        <p:nvPicPr>
          <p:cNvPr id="38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3511" y="1274238"/>
            <a:ext cx="4461901" cy="2909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966;p91"/>
          <p:cNvSpPr txBox="1"/>
          <p:nvPr>
            <p:ph type="body" sz="half" idx="1"/>
          </p:nvPr>
        </p:nvSpPr>
        <p:spPr>
          <a:xfrm>
            <a:off x="228588" y="1341118"/>
            <a:ext cx="3948303" cy="3447531"/>
          </a:xfrm>
          <a:prstGeom prst="rect">
            <a:avLst/>
          </a:prstGeom>
        </p:spPr>
        <p:txBody>
          <a:bodyPr/>
          <a:lstStyle/>
          <a:p>
            <a:pPr marL="6350" indent="-6350"/>
            <a:r>
              <a:t>Grids also should become more than grids</a:t>
            </a:r>
          </a:p>
          <a:p>
            <a:pPr marL="6350" indent="-6350"/>
            <a:r>
              <a:t>When you have to configure everything on behalf of your user, it leads to unuseable “vanity” dashboards</a:t>
            </a:r>
          </a:p>
          <a:p>
            <a:pPr marL="6350" indent="-6350"/>
            <a:r>
              <a:t>“Visualization Explosion”</a:t>
            </a:r>
          </a:p>
          <a:p>
            <a:pPr marL="6350" indent="-6350">
              <a:defRPr b="1"/>
            </a:pPr>
            <a:r>
              <a:t>A good data visualization tool should allow for users to explore!</a:t>
            </a:r>
          </a:p>
        </p:txBody>
      </p:sp>
      <p:sp>
        <p:nvSpPr>
          <p:cNvPr id="388" name="Google Shape;969;p91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9" name="Google Shape;971;p91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Pain Point 2: ”Dumb Grids”</a:t>
            </a:r>
          </a:p>
        </p:txBody>
      </p:sp>
      <p:sp>
        <p:nvSpPr>
          <p:cNvPr id="390" name="Google Shape;972;p91"/>
          <p:cNvSpPr txBox="1"/>
          <p:nvPr/>
        </p:nvSpPr>
        <p:spPr>
          <a:xfrm>
            <a:off x="231324" y="798400"/>
            <a:ext cx="8684102" cy="28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1800">
                <a:solidFill>
                  <a:srgbClr val="FF3E6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The problem with “dumb grids”</a:t>
            </a:r>
          </a:p>
        </p:txBody>
      </p:sp>
      <p:sp>
        <p:nvSpPr>
          <p:cNvPr id="391" name="Google Shape;973;p91"/>
          <p:cNvSpPr txBox="1"/>
          <p:nvPr/>
        </p:nvSpPr>
        <p:spPr>
          <a:xfrm>
            <a:off x="8325504" y="4854973"/>
            <a:ext cx="2433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12</a:t>
            </a:r>
          </a:p>
        </p:txBody>
      </p:sp>
      <p:pic>
        <p:nvPicPr>
          <p:cNvPr id="39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3410" y="1183700"/>
            <a:ext cx="4572002" cy="3035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759;p74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7" name="Google Shape;760;p74"/>
          <p:cNvSpPr txBox="1"/>
          <p:nvPr>
            <p:ph type="title"/>
          </p:nvPr>
        </p:nvSpPr>
        <p:spPr>
          <a:xfrm>
            <a:off x="228608" y="228600"/>
            <a:ext cx="7997102" cy="4229100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Pain Point 3:</a:t>
            </a:r>
            <a:br/>
            <a:r>
              <a:rPr sz="6400"/>
              <a:t>Streaming</a:t>
            </a:r>
          </a:p>
        </p:txBody>
      </p:sp>
      <p:pic>
        <p:nvPicPr>
          <p:cNvPr id="39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8448" y="1668504"/>
            <a:ext cx="4757423" cy="2921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944;p89"/>
          <p:cNvSpPr txBox="1"/>
          <p:nvPr>
            <p:ph type="body" idx="1"/>
          </p:nvPr>
        </p:nvSpPr>
        <p:spPr>
          <a:xfrm>
            <a:off x="231324" y="1554954"/>
            <a:ext cx="7996502" cy="3112504"/>
          </a:xfrm>
          <a:prstGeom prst="rect">
            <a:avLst/>
          </a:prstGeom>
        </p:spPr>
        <p:txBody>
          <a:bodyPr/>
          <a:lstStyle/>
          <a:p>
            <a:pPr marL="317500" indent="-254000"/>
            <a:r>
              <a:t>All of the previous problems also apply, and need to work, on streaming data</a:t>
            </a:r>
          </a:p>
          <a:p>
            <a:pPr marL="317500" indent="-254000"/>
            <a:r>
              <a:t>How do you manage N users, each with their own pivoted / sorted grid with custom computed columns?</a:t>
            </a:r>
          </a:p>
          <a:p>
            <a:pPr marL="317500" indent="-254000"/>
            <a:r>
              <a:t>Difficult to implement strategies – </a:t>
            </a:r>
          </a:p>
          <a:p>
            <a:pPr lvl="1" marL="774700" indent="-254000">
              <a:buSzPts val="1500"/>
              <a:defRPr sz="1500"/>
            </a:pPr>
            <a:r>
              <a:t>Polling + Pagination?</a:t>
            </a:r>
          </a:p>
          <a:p>
            <a:pPr lvl="1" marL="774700" indent="-254000">
              <a:buSzPts val="1500"/>
              <a:defRPr sz="1500"/>
            </a:pPr>
            <a:r>
              <a:t>Snapshot + Updates?</a:t>
            </a:r>
          </a:p>
        </p:txBody>
      </p:sp>
      <p:sp>
        <p:nvSpPr>
          <p:cNvPr id="403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4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Pain Point 3: Streaming</a:t>
            </a:r>
          </a:p>
        </p:txBody>
      </p:sp>
      <p:sp>
        <p:nvSpPr>
          <p:cNvPr id="405" name="Google Shape;947;p89"/>
          <p:cNvSpPr txBox="1"/>
          <p:nvPr/>
        </p:nvSpPr>
        <p:spPr>
          <a:xfrm>
            <a:off x="231324" y="798400"/>
            <a:ext cx="8684102" cy="28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1800">
                <a:solidFill>
                  <a:srgbClr val="FF3E6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Streaming data is everywhere – build with it in mind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0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Sample FastAPI Stream Server</a:t>
            </a:r>
          </a:p>
        </p:txBody>
      </p:sp>
      <p:sp>
        <p:nvSpPr>
          <p:cNvPr id="411" name="Google Shape;1008;p94"/>
          <p:cNvSpPr txBox="1"/>
          <p:nvPr/>
        </p:nvSpPr>
        <p:spPr>
          <a:xfrm>
            <a:off x="288299" y="781725"/>
            <a:ext cx="8764277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from fastapi import FastAPI, WebSocket, WebSocketDisconnect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from fastapi.responses import HTMLResponse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app = FastAPI()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6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Sample FastAPI Stream Server</a:t>
            </a:r>
          </a:p>
        </p:txBody>
      </p:sp>
      <p:sp>
        <p:nvSpPr>
          <p:cNvPr id="417" name="Google Shape;1008;p94"/>
          <p:cNvSpPr txBox="1"/>
          <p:nvPr/>
        </p:nvSpPr>
        <p:spPr>
          <a:xfrm>
            <a:off x="288299" y="781725"/>
            <a:ext cx="8764277" cy="274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html = """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&lt;!DOCTYPE html&gt;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&lt;html&gt;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&lt;head&gt;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&lt;title&gt;Chat&lt;/title&gt;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&lt;/head&gt;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&lt;body&gt;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&lt;h1&gt;WebSocket Chat&lt;/h1&gt;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&lt;h2&gt;Your ID: &lt;span id="ws-id"&gt;&lt;/span&gt;&lt;/h2&gt;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&lt;form action="" onsubmit="sendMessage(event)"&gt;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&lt;input type="text" id="messageText" autocomplete="off"/&gt;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&lt;button&gt;Send&lt;/button&gt;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&lt;/form&gt;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&lt;ul id='messages'&gt;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&lt;/ul&gt;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2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Sample FastAPI Stream Server</a:t>
            </a:r>
          </a:p>
        </p:txBody>
      </p:sp>
      <p:sp>
        <p:nvSpPr>
          <p:cNvPr id="423" name="Google Shape;1008;p94"/>
          <p:cNvSpPr txBox="1"/>
          <p:nvPr/>
        </p:nvSpPr>
        <p:spPr>
          <a:xfrm>
            <a:off x="189862" y="757252"/>
            <a:ext cx="8764276" cy="339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&lt;script&gt;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var client_id = Date.now()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document.querySelector("#ws-id").textContent = client_id;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var ws = new WebSocket(`ws://localhost:8000/ws/${client_id}`);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ws.onmessage = function(event) {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var messages = document.getElementById('messages')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var message = document.createElement('li')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var content = document.createTextNode(event.data)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message.appendChild(content)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messages.appendChild(message)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};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function sendMessage(event) {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var input = document.getElementById("messageText")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ws.send(input.value)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input.value = ''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event.preventDefault()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}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&lt;/script&gt;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&lt;/body&gt;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&lt;/html&gt;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"""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8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Sample FastAPI Stream Server</a:t>
            </a:r>
          </a:p>
        </p:txBody>
      </p:sp>
      <p:sp>
        <p:nvSpPr>
          <p:cNvPr id="429" name="Google Shape;1008;p94"/>
          <p:cNvSpPr txBox="1"/>
          <p:nvPr/>
        </p:nvSpPr>
        <p:spPr>
          <a:xfrm>
            <a:off x="288299" y="781724"/>
            <a:ext cx="8764277" cy="322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class ConnectionManager: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def __init__(self):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self.active_connections: list[WebSocket] = []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async def connect(self, websocket: WebSocket):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await websocket.accept()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self.active_connections.append(websocket)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def disconnect(self, websocket: WebSocket):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self.active_connections.remove(websocket)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async def send_personal_message(self, message: str, websocket: WebSocket):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await websocket.send_text(message)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async def broadcast(self, message: str):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for connection in self.active_connections: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await connection.send_text(message)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manager = ConnectionManager()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4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Sample FastAPI Stream Server</a:t>
            </a:r>
          </a:p>
        </p:txBody>
      </p:sp>
      <p:sp>
        <p:nvSpPr>
          <p:cNvPr id="435" name="Google Shape;1008;p94"/>
          <p:cNvSpPr txBox="1"/>
          <p:nvPr/>
        </p:nvSpPr>
        <p:spPr>
          <a:xfrm>
            <a:off x="288299" y="781725"/>
            <a:ext cx="8764277" cy="257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@app.get("/")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async def get():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return HTMLResponse(html)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@app.websocket("/ws/{client_id}")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async def websocket_endpoint(websocket: WebSocket, client_id: int):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await manager.connect(websocket)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try: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while True: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data = await websocket.receive_text()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await manager.send_personal_message(f"You wrote: {data}", websocket)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await manager.broadcast(f"Client #{client_id} says: {data}")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except WebSocketDisconnect: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manager.disconnect(websocket)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1012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await manager.broadcast(f"Client #{client_id} left the chat")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681;p67"/>
          <p:cNvSpPr txBox="1"/>
          <p:nvPr>
            <p:ph type="body" idx="1"/>
          </p:nvPr>
        </p:nvSpPr>
        <p:spPr>
          <a:xfrm>
            <a:off x="298296" y="1278548"/>
            <a:ext cx="8686801" cy="2917202"/>
          </a:xfrm>
          <a:prstGeom prst="rect">
            <a:avLst/>
          </a:prstGeom>
        </p:spPr>
        <p:txBody>
          <a:bodyPr/>
          <a:lstStyle/>
          <a:p>
            <a:pPr marL="317500" indent="-254000"/>
            <a:r>
              <a:t>Background and Motivation</a:t>
            </a:r>
          </a:p>
          <a:p>
            <a:pPr marL="317500" indent="-254000"/>
            <a:r>
              <a:t>Perspective – What it is, and what it does</a:t>
            </a:r>
          </a:p>
          <a:p>
            <a:pPr marL="317500" indent="-254000"/>
            <a:r>
              <a:t>Connecting Spark Streaming / Perspective</a:t>
            </a:r>
          </a:p>
          <a:p>
            <a:pPr marL="317500" indent="-254000"/>
            <a:r>
              <a:t>Introducing </a:t>
            </a:r>
            <a:r>
              <a:rPr i="1"/>
              <a:t>Prospective</a:t>
            </a:r>
          </a:p>
        </p:txBody>
      </p:sp>
      <p:sp>
        <p:nvSpPr>
          <p:cNvPr id="313" name="Google Shape;682;p67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4" name="Google Shape;683;p67"/>
          <p:cNvSpPr txBox="1"/>
          <p:nvPr>
            <p:ph type="title"/>
          </p:nvPr>
        </p:nvSpPr>
        <p:spPr>
          <a:xfrm>
            <a:off x="228600" y="228600"/>
            <a:ext cx="8686801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Talk Overview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0" name="Google Shape;946;p89"/>
          <p:cNvSpPr txBox="1"/>
          <p:nvPr>
            <p:ph type="title"/>
          </p:nvPr>
        </p:nvSpPr>
        <p:spPr>
          <a:xfrm>
            <a:off x="439104" y="2340898"/>
            <a:ext cx="7886401" cy="461702"/>
          </a:xfrm>
          <a:prstGeom prst="rect">
            <a:avLst/>
          </a:prstGeom>
        </p:spPr>
        <p:txBody>
          <a:bodyPr anchor="ctr"/>
          <a:lstStyle>
            <a:lvl1pPr defTabSz="749808">
              <a:defRPr sz="2400"/>
            </a:lvl1pPr>
          </a:lstStyle>
          <a:p>
            <a:pPr/>
            <a:r>
              <a:t>That’s a lot! And it doesn’t do most of what we need...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675;p66"/>
          <p:cNvSpPr txBox="1"/>
          <p:nvPr>
            <p:ph type="sldNum" sz="quarter" idx="4294967295"/>
          </p:nvPr>
        </p:nvSpPr>
        <p:spPr>
          <a:xfrm>
            <a:off x="8441793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5" name="Google Shape;676;p66"/>
          <p:cNvSpPr txBox="1"/>
          <p:nvPr>
            <p:ph type="title"/>
          </p:nvPr>
        </p:nvSpPr>
        <p:spPr>
          <a:xfrm>
            <a:off x="228608" y="2324100"/>
            <a:ext cx="7997102" cy="2133600"/>
          </a:xfrm>
          <a:prstGeom prst="rect">
            <a:avLst/>
          </a:prstGeom>
        </p:spPr>
        <p:txBody>
          <a:bodyPr/>
          <a:lstStyle/>
          <a:p>
            <a:pPr/>
            <a:r>
              <a:t>What it is</a:t>
            </a:r>
            <a:br/>
            <a:r>
              <a:t>What it does</a:t>
            </a:r>
          </a:p>
        </p:txBody>
      </p:sp>
      <p:pic>
        <p:nvPicPr>
          <p:cNvPr id="446" name="Graphic 1" descr="Graphic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13" y="373379"/>
            <a:ext cx="8638208" cy="996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9" name="Google Shape;946;p89"/>
          <p:cNvSpPr txBox="1"/>
          <p:nvPr>
            <p:ph type="title"/>
          </p:nvPr>
        </p:nvSpPr>
        <p:spPr>
          <a:xfrm>
            <a:off x="439103" y="1478280"/>
            <a:ext cx="5527359" cy="3127875"/>
          </a:xfrm>
          <a:prstGeom prst="rect">
            <a:avLst/>
          </a:prstGeom>
        </p:spPr>
        <p:txBody>
          <a:bodyPr anchor="ctr"/>
          <a:lstStyle/>
          <a:p>
            <a:pPr/>
            <a:r>
              <a:t>Interactive analytics and data visualization component, which is especially well-suited for large and/or streaming datasets</a:t>
            </a:r>
          </a:p>
        </p:txBody>
      </p:sp>
      <p:pic>
        <p:nvPicPr>
          <p:cNvPr id="450" name="Graphic 1" descr="Graphic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104" y="731519"/>
            <a:ext cx="5481317" cy="632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8350" y="3723440"/>
            <a:ext cx="552452" cy="552452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Google Shape;946;p89"/>
          <p:cNvSpPr txBox="1"/>
          <p:nvPr/>
        </p:nvSpPr>
        <p:spPr>
          <a:xfrm>
            <a:off x="6135142" y="3847265"/>
            <a:ext cx="275052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finos/perspective</a:t>
            </a:r>
          </a:p>
        </p:txBody>
      </p:sp>
      <p:pic>
        <p:nvPicPr>
          <p:cNvPr id="453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79820" y="1251526"/>
            <a:ext cx="2388987" cy="2388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952;p90"/>
          <p:cNvSpPr txBox="1"/>
          <p:nvPr>
            <p:ph type="body" sz="quarter" idx="1"/>
          </p:nvPr>
        </p:nvSpPr>
        <p:spPr>
          <a:xfrm>
            <a:off x="231314" y="2221476"/>
            <a:ext cx="2809066" cy="2425202"/>
          </a:xfrm>
          <a:prstGeom prst="rect">
            <a:avLst/>
          </a:prstGeom>
        </p:spPr>
        <p:txBody>
          <a:bodyPr/>
          <a:lstStyle/>
          <a:p>
            <a:pPr marL="342900" indent="-241300"/>
            <a:r>
              <a:t>C++ Engine</a:t>
            </a:r>
          </a:p>
          <a:p>
            <a:pPr marL="342900" indent="-241300"/>
            <a:r>
              <a:t>Symmetric compilation on frontend (WebAssembly) and backend (Python)</a:t>
            </a:r>
          </a:p>
          <a:p>
            <a:pPr marL="342900" indent="-241300"/>
            <a:r>
              <a:t>Client-only and Client/Server Architectures</a:t>
            </a:r>
          </a:p>
          <a:p>
            <a:pPr marL="342900" indent="-241300"/>
            <a:r>
              <a:t>Rust/TS/JS Based UI Plugin System</a:t>
            </a:r>
          </a:p>
        </p:txBody>
      </p:sp>
      <p:sp>
        <p:nvSpPr>
          <p:cNvPr id="458" name="Google Shape;953;p9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Web Components for ease-of-use</a:t>
            </a:r>
          </a:p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JSON-based configuration, data and configuration are separate</a:t>
            </a:r>
          </a:p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UI Plugins – Grid, Scatter, Bars, Lines, Maps, and more</a:t>
            </a:r>
          </a:p>
        </p:txBody>
      </p:sp>
      <p:sp>
        <p:nvSpPr>
          <p:cNvPr id="459" name="Google Shape;954;p90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Fast virtualization with view windows</a:t>
            </a:r>
          </a:p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Streaming sync via Apache Arrow diffs</a:t>
            </a:r>
          </a:p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Client/Server messaging protocol allows for alternative backends</a:t>
            </a:r>
          </a:p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Exprtk-based expression engine for computed columns</a:t>
            </a:r>
          </a:p>
        </p:txBody>
      </p:sp>
      <p:sp>
        <p:nvSpPr>
          <p:cNvPr id="460" name="Google Shape;955;p90"/>
          <p:cNvSpPr txBox="1"/>
          <p:nvPr/>
        </p:nvSpPr>
        <p:spPr>
          <a:xfrm>
            <a:off x="307370" y="1580051"/>
            <a:ext cx="2634902" cy="482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5000"/>
              </a:lnSpc>
              <a:spcBef>
                <a:spcPts val="800"/>
              </a:spcBef>
              <a:defRPr b="1" sz="15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Implementation</a:t>
            </a:r>
          </a:p>
        </p:txBody>
      </p:sp>
      <p:sp>
        <p:nvSpPr>
          <p:cNvPr id="461" name="Google Shape;956;p90"/>
          <p:cNvSpPr txBox="1"/>
          <p:nvPr/>
        </p:nvSpPr>
        <p:spPr>
          <a:xfrm>
            <a:off x="3221334" y="1580051"/>
            <a:ext cx="2634902" cy="482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5000"/>
              </a:lnSpc>
              <a:spcBef>
                <a:spcPts val="800"/>
              </a:spcBef>
              <a:defRPr b="1" sz="15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462" name="Google Shape;957;p90"/>
          <p:cNvSpPr txBox="1"/>
          <p:nvPr/>
        </p:nvSpPr>
        <p:spPr>
          <a:xfrm>
            <a:off x="6116091" y="1580051"/>
            <a:ext cx="2634902" cy="482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5000"/>
              </a:lnSpc>
              <a:spcBef>
                <a:spcPts val="800"/>
              </a:spcBef>
              <a:defRPr b="1" sz="15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Features</a:t>
            </a:r>
          </a:p>
        </p:txBody>
      </p:sp>
      <p:sp>
        <p:nvSpPr>
          <p:cNvPr id="463" name="Google Shape;958;p90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4" name="Google Shape;959;p90"/>
          <p:cNvSpPr txBox="1"/>
          <p:nvPr>
            <p:ph type="title"/>
          </p:nvPr>
        </p:nvSpPr>
        <p:spPr>
          <a:xfrm>
            <a:off x="231313" y="229975"/>
            <a:ext cx="8417388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Perspective</a:t>
            </a:r>
          </a:p>
        </p:txBody>
      </p:sp>
      <p:sp>
        <p:nvSpPr>
          <p:cNvPr id="465" name="Google Shape;960;p90"/>
          <p:cNvSpPr txBox="1"/>
          <p:nvPr/>
        </p:nvSpPr>
        <p:spPr>
          <a:xfrm>
            <a:off x="231324" y="798400"/>
            <a:ext cx="8684102" cy="28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1800">
                <a:solidFill>
                  <a:srgbClr val="FF3E6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Key Facts and Features</a:t>
            </a:r>
          </a:p>
        </p:txBody>
      </p:sp>
      <p:sp>
        <p:nvSpPr>
          <p:cNvPr id="466" name="Google Shape;961;p90"/>
          <p:cNvSpPr txBox="1"/>
          <p:nvPr/>
        </p:nvSpPr>
        <p:spPr>
          <a:xfrm>
            <a:off x="8325504" y="4854973"/>
            <a:ext cx="2433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1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Perspective</a:t>
            </a:r>
          </a:p>
        </p:txBody>
      </p:sp>
      <p:pic>
        <p:nvPicPr>
          <p:cNvPr id="47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273" y="755968"/>
            <a:ext cx="6523033" cy="3631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5" name="Google Shape;946;p89"/>
          <p:cNvSpPr txBox="1"/>
          <p:nvPr>
            <p:ph type="title"/>
          </p:nvPr>
        </p:nvSpPr>
        <p:spPr>
          <a:xfrm>
            <a:off x="439104" y="2340898"/>
            <a:ext cx="7886401" cy="461702"/>
          </a:xfrm>
          <a:prstGeom prst="rect">
            <a:avLst/>
          </a:prstGeom>
        </p:spPr>
        <p:txBody>
          <a:bodyPr anchor="ctr"/>
          <a:lstStyle>
            <a:lvl1pPr defTabSz="658368">
              <a:defRPr sz="2100"/>
            </a:lvl1pPr>
          </a:lstStyle>
          <a:p>
            <a:pPr/>
            <a:r>
              <a:t>Let’s run through the main features with an example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8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Sorting/Filtering/Pivoting</a:t>
            </a:r>
          </a:p>
        </p:txBody>
      </p:sp>
      <p:pic>
        <p:nvPicPr>
          <p:cNvPr id="479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3350" y="792313"/>
            <a:ext cx="6337300" cy="4062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2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UI Plugins</a:t>
            </a:r>
          </a:p>
        </p:txBody>
      </p:sp>
      <p:pic>
        <p:nvPicPr>
          <p:cNvPr id="483" name="tmp.gif" descr="tmp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6719" y="712349"/>
            <a:ext cx="5390562" cy="4049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6" name="Google Shape;946;p89"/>
          <p:cNvSpPr txBox="1"/>
          <p:nvPr>
            <p:ph type="title"/>
          </p:nvPr>
        </p:nvSpPr>
        <p:spPr>
          <a:xfrm>
            <a:off x="156209" y="201030"/>
            <a:ext cx="8831582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Fancy Stuff: Spark Bars / Crossfilter</a:t>
            </a:r>
          </a:p>
        </p:txBody>
      </p:sp>
      <p:pic>
        <p:nvPicPr>
          <p:cNvPr id="487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6918" y="784067"/>
            <a:ext cx="6350163" cy="4070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0" name="Google Shape;946;p89"/>
          <p:cNvSpPr txBox="1"/>
          <p:nvPr>
            <p:ph type="title"/>
          </p:nvPr>
        </p:nvSpPr>
        <p:spPr>
          <a:xfrm>
            <a:off x="439104" y="2340898"/>
            <a:ext cx="7886401" cy="461702"/>
          </a:xfrm>
          <a:prstGeom prst="rect">
            <a:avLst/>
          </a:prstGeom>
        </p:spPr>
        <p:txBody>
          <a:bodyPr anchor="ctr"/>
          <a:lstStyle>
            <a:lvl1pPr defTabSz="877822">
              <a:defRPr sz="2800"/>
            </a:lvl1pPr>
          </a:lstStyle>
          <a:p>
            <a:pPr/>
            <a:r>
              <a:t>Now let’s bring it all together with a full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675;p66"/>
          <p:cNvSpPr txBox="1"/>
          <p:nvPr>
            <p:ph type="sldNum" sz="quarter" idx="4294967295"/>
          </p:nvPr>
        </p:nvSpPr>
        <p:spPr>
          <a:xfrm>
            <a:off x="8441793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9" name="Google Shape;676;p66"/>
          <p:cNvSpPr txBox="1"/>
          <p:nvPr>
            <p:ph type="title"/>
          </p:nvPr>
        </p:nvSpPr>
        <p:spPr>
          <a:xfrm>
            <a:off x="228608" y="228600"/>
            <a:ext cx="7997102" cy="4229100"/>
          </a:xfrm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  <a:br/>
            <a:r>
              <a:t>and</a:t>
            </a:r>
            <a:br/>
            <a:r>
              <a:t>Motivation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675;p66"/>
          <p:cNvSpPr txBox="1"/>
          <p:nvPr>
            <p:ph type="sldNum" sz="quarter" idx="4294967295"/>
          </p:nvPr>
        </p:nvSpPr>
        <p:spPr>
          <a:xfrm>
            <a:off x="8441793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3" name="Google Shape;676;p66"/>
          <p:cNvSpPr txBox="1"/>
          <p:nvPr>
            <p:ph type="title"/>
          </p:nvPr>
        </p:nvSpPr>
        <p:spPr>
          <a:xfrm>
            <a:off x="228609" y="228600"/>
            <a:ext cx="7536172" cy="1454668"/>
          </a:xfrm>
          <a:prstGeom prst="rect">
            <a:avLst/>
          </a:prstGeom>
        </p:spPr>
        <p:txBody>
          <a:bodyPr/>
          <a:lstStyle/>
          <a:p>
            <a:pPr defTabSz="521208">
              <a:defRPr sz="3600"/>
            </a:pPr>
            <a:r>
              <a:t>Spark Streaming</a:t>
            </a:r>
            <a:br/>
            <a:r>
              <a:t>       +</a:t>
            </a:r>
            <a:br/>
          </a:p>
        </p:txBody>
      </p:sp>
      <p:pic>
        <p:nvPicPr>
          <p:cNvPr id="494" name="Graphic 1" descr="Graphic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898" y="1782328"/>
            <a:ext cx="5943592" cy="678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944;p89"/>
          <p:cNvSpPr txBox="1"/>
          <p:nvPr>
            <p:ph type="body" idx="1"/>
          </p:nvPr>
        </p:nvSpPr>
        <p:spPr>
          <a:xfrm>
            <a:off x="231324" y="1554954"/>
            <a:ext cx="7996502" cy="3112504"/>
          </a:xfrm>
          <a:prstGeom prst="rect">
            <a:avLst/>
          </a:prstGeom>
        </p:spPr>
        <p:txBody>
          <a:bodyPr/>
          <a:lstStyle/>
          <a:p>
            <a:pPr marL="317500" indent="-254000"/>
            <a:r>
              <a:t>Let’s build a simple but high-performance application</a:t>
            </a:r>
          </a:p>
          <a:p>
            <a:pPr marL="317500" indent="-254000"/>
            <a:r>
              <a:t>Dummy dataset – Machines, Utilization, and Jobs</a:t>
            </a:r>
          </a:p>
          <a:p>
            <a:pPr marL="317500" indent="-254000"/>
            <a:r>
              <a:t>Stream and aggregate data with Spark Streaming</a:t>
            </a:r>
          </a:p>
          <a:p>
            <a:pPr marL="317500" indent="-254000"/>
            <a:r>
              <a:t>Feed Data into Perspective / FastAPI Server</a:t>
            </a:r>
          </a:p>
        </p:txBody>
      </p:sp>
      <p:sp>
        <p:nvSpPr>
          <p:cNvPr id="497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8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Spark Streaming + Perspective</a:t>
            </a:r>
          </a:p>
        </p:txBody>
      </p:sp>
      <p:sp>
        <p:nvSpPr>
          <p:cNvPr id="499" name="Google Shape;947;p89"/>
          <p:cNvSpPr txBox="1"/>
          <p:nvPr/>
        </p:nvSpPr>
        <p:spPr>
          <a:xfrm>
            <a:off x="231324" y="798400"/>
            <a:ext cx="8684102" cy="28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1800">
                <a:solidFill>
                  <a:srgbClr val="FF3E6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An end-to-end 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765;p75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2" name="Google Shape;766;p75"/>
          <p:cNvSpPr txBox="1"/>
          <p:nvPr>
            <p:ph type="title"/>
          </p:nvPr>
        </p:nvSpPr>
        <p:spPr>
          <a:xfrm>
            <a:off x="228608" y="228600"/>
            <a:ext cx="7997102" cy="4229100"/>
          </a:xfrm>
          <a:prstGeom prst="rect">
            <a:avLst/>
          </a:prstGeom>
        </p:spPr>
        <p:txBody>
          <a:bodyPr/>
          <a:lstStyle/>
          <a:p>
            <a:pPr/>
            <a:r>
              <a:t>Demo time...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5" name="Google Shape;946;p89"/>
          <p:cNvSpPr txBox="1"/>
          <p:nvPr>
            <p:ph type="title"/>
          </p:nvPr>
        </p:nvSpPr>
        <p:spPr>
          <a:xfrm>
            <a:off x="439104" y="2340898"/>
            <a:ext cx="7886401" cy="461702"/>
          </a:xfrm>
          <a:prstGeom prst="rect">
            <a:avLst/>
          </a:prstGeom>
        </p:spPr>
        <p:txBody>
          <a:bodyPr anchor="ctr"/>
          <a:lstStyle/>
          <a:p>
            <a:pPr/>
            <a:r>
              <a:t>Demo Code: </a:t>
            </a:r>
          </a:p>
        </p:txBody>
      </p:sp>
      <p:pic>
        <p:nvPicPr>
          <p:cNvPr id="5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548" y="1179359"/>
            <a:ext cx="2784781" cy="2784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09" name="QR_CODE.png" descr="QR_C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096" y="-9897"/>
            <a:ext cx="7557808" cy="4727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922;p87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4" name="Google Shape;804;p80"/>
          <p:cNvSpPr txBox="1"/>
          <p:nvPr/>
        </p:nvSpPr>
        <p:spPr>
          <a:xfrm>
            <a:off x="1018094" y="1525185"/>
            <a:ext cx="3551689" cy="937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pPr/>
            <a:r>
              <a:t>Q/A</a:t>
            </a:r>
          </a:p>
        </p:txBody>
      </p:sp>
      <p:pic>
        <p:nvPicPr>
          <p:cNvPr id="515" name="frame.png" descr="fra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2221" y="1535519"/>
            <a:ext cx="2464266" cy="246426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lides + Code -&gt;"/>
          <p:cNvSpPr txBox="1"/>
          <p:nvPr/>
        </p:nvSpPr>
        <p:spPr>
          <a:xfrm>
            <a:off x="3845038" y="3733625"/>
            <a:ext cx="1453924" cy="314222"/>
          </a:xfrm>
          <a:prstGeom prst="rect">
            <a:avLst/>
          </a:prstGeom>
          <a:ln w="25400">
            <a:solidFill>
              <a:srgbClr val="18181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Slides + Code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645;p63"/>
          <p:cNvSpPr txBox="1"/>
          <p:nvPr>
            <p:ph type="title"/>
          </p:nvPr>
        </p:nvSpPr>
        <p:spPr>
          <a:xfrm>
            <a:off x="228592" y="1119393"/>
            <a:ext cx="5170166" cy="1790701"/>
          </a:xfrm>
          <a:prstGeom prst="rect">
            <a:avLst/>
          </a:prstGeom>
        </p:spPr>
        <p:txBody>
          <a:bodyPr/>
          <a:lstStyle/>
          <a:p>
            <a:pPr defTabSz="740662">
              <a:defRPr sz="3200"/>
            </a:pPr>
            <a:r>
              <a:t>Streaming</a:t>
            </a:r>
            <a:br/>
            <a:r>
              <a:t>Cross-sectional</a:t>
            </a:r>
            <a:br/>
            <a:r>
              <a:t>Visualization</a:t>
            </a:r>
          </a:p>
        </p:txBody>
      </p:sp>
      <p:sp>
        <p:nvSpPr>
          <p:cNvPr id="519" name="Google Shape;646;p63"/>
          <p:cNvSpPr txBox="1"/>
          <p:nvPr>
            <p:ph type="body" sz="quarter" idx="1"/>
          </p:nvPr>
        </p:nvSpPr>
        <p:spPr>
          <a:xfrm>
            <a:off x="228592" y="4317000"/>
            <a:ext cx="3947704" cy="369302"/>
          </a:xfrm>
          <a:prstGeom prst="rect">
            <a:avLst/>
          </a:prstGeom>
        </p:spPr>
        <p:txBody>
          <a:bodyPr/>
          <a:lstStyle/>
          <a:p>
            <a:pPr indent="0"/>
            <a:r>
              <a:t>Tim Bess / Tim Paine</a:t>
            </a:r>
            <a:br/>
          </a:p>
        </p:txBody>
      </p:sp>
      <p:sp>
        <p:nvSpPr>
          <p:cNvPr id="520" name="Google Shape;647;p63"/>
          <p:cNvSpPr txBox="1"/>
          <p:nvPr>
            <p:ph type="sldNum" sz="quarter" idx="4294967295"/>
          </p:nvPr>
        </p:nvSpPr>
        <p:spPr>
          <a:xfrm>
            <a:off x="8441793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1" name="Google Shape;645;p63"/>
          <p:cNvSpPr txBox="1"/>
          <p:nvPr/>
        </p:nvSpPr>
        <p:spPr>
          <a:xfrm>
            <a:off x="284348" y="2787175"/>
            <a:ext cx="61146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with</a:t>
            </a:r>
          </a:p>
        </p:txBody>
      </p:sp>
      <p:pic>
        <p:nvPicPr>
          <p:cNvPr id="522" name="Graphic 9" descr="Graphic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92" y="3198241"/>
            <a:ext cx="4958680" cy="572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4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Background – Ecosystem</a:t>
            </a:r>
          </a:p>
        </p:txBody>
      </p:sp>
      <p:sp>
        <p:nvSpPr>
          <p:cNvPr id="325" name="Google Shape;947;p89"/>
          <p:cNvSpPr txBox="1"/>
          <p:nvPr>
            <p:ph type="body" sz="quarter" idx="1"/>
          </p:nvPr>
        </p:nvSpPr>
        <p:spPr>
          <a:xfrm>
            <a:off x="231324" y="798400"/>
            <a:ext cx="8684102" cy="2772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>
                <a:solidFill>
                  <a:srgbClr val="FF3E6C"/>
                </a:solidFill>
              </a:defRPr>
            </a:lvl1pPr>
          </a:lstStyle>
          <a:p>
            <a:pPr/>
            <a:r>
              <a:t>Web frameworks and data visualization tools abound!</a:t>
            </a:r>
          </a:p>
        </p:txBody>
      </p:sp>
      <p:pic>
        <p:nvPicPr>
          <p:cNvPr id="32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487" y="1358276"/>
            <a:ext cx="2582335" cy="930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5043" y="1508895"/>
            <a:ext cx="1896544" cy="613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76965" y="1424352"/>
            <a:ext cx="2438025" cy="613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Graphic 9" descr="Graphic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84266" y="2532626"/>
            <a:ext cx="2021434" cy="490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icture 11" descr="Picture 1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38302" y="2421565"/>
            <a:ext cx="1896546" cy="660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icture 13" descr="Picture 1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67604" y="3198283"/>
            <a:ext cx="915050" cy="915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icture 15" descr="Picture 1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71566" y="3265682"/>
            <a:ext cx="2827869" cy="796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icture 17" descr="Picture 1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723215" y="3253306"/>
            <a:ext cx="2463802" cy="821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icture 19" descr="Picture 19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089874" y="3143250"/>
            <a:ext cx="1025116" cy="102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682;p67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9" name="Title 2"/>
          <p:cNvSpPr txBox="1"/>
          <p:nvPr>
            <p:ph type="title"/>
          </p:nvPr>
        </p:nvSpPr>
        <p:spPr>
          <a:xfrm>
            <a:off x="211666" y="1534317"/>
            <a:ext cx="8686801" cy="461700"/>
          </a:xfrm>
          <a:prstGeom prst="rect">
            <a:avLst/>
          </a:prstGeom>
        </p:spPr>
        <p:txBody>
          <a:bodyPr/>
          <a:lstStyle/>
          <a:p>
            <a:pPr/>
            <a:r>
              <a:t>Despite the abundance...</a:t>
            </a:r>
          </a:p>
        </p:txBody>
      </p:sp>
      <p:sp>
        <p:nvSpPr>
          <p:cNvPr id="340" name="Title 2"/>
          <p:cNvSpPr txBox="1"/>
          <p:nvPr/>
        </p:nvSpPr>
        <p:spPr>
          <a:xfrm>
            <a:off x="1176867" y="2228581"/>
            <a:ext cx="86868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...somethings are still...</a:t>
            </a:r>
          </a:p>
        </p:txBody>
      </p:sp>
      <p:sp>
        <p:nvSpPr>
          <p:cNvPr id="341" name="Title 2"/>
          <p:cNvSpPr txBox="1"/>
          <p:nvPr/>
        </p:nvSpPr>
        <p:spPr>
          <a:xfrm>
            <a:off x="3291994" y="2922847"/>
            <a:ext cx="20142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clunky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9" grpId="1"/>
      <p:bldP build="whole" bldLvl="1" animBg="1" rev="0" advAuto="0" spid="341" grpId="3"/>
      <p:bldP build="whole" bldLvl="1" animBg="1" rev="0" advAuto="0" spid="340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952;p90"/>
          <p:cNvSpPr txBox="1"/>
          <p:nvPr>
            <p:ph type="body" sz="quarter" idx="1"/>
          </p:nvPr>
        </p:nvSpPr>
        <p:spPr>
          <a:xfrm>
            <a:off x="287391" y="2221476"/>
            <a:ext cx="2655000" cy="2425202"/>
          </a:xfrm>
          <a:prstGeom prst="rect">
            <a:avLst/>
          </a:prstGeom>
        </p:spPr>
        <p:txBody>
          <a:bodyPr/>
          <a:lstStyle/>
          <a:p>
            <a:pPr marL="342900" indent="-241300"/>
            <a:r>
              <a:t>Many tables require pagination</a:t>
            </a:r>
          </a:p>
          <a:p>
            <a:pPr marL="342900" indent="-241300"/>
            <a:r>
              <a:t>Pagination not always convenient or suitable</a:t>
            </a:r>
          </a:p>
        </p:txBody>
      </p:sp>
      <p:sp>
        <p:nvSpPr>
          <p:cNvPr id="346" name="Google Shape;953;p9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Grids are often insufficient on their own</a:t>
            </a:r>
          </a:p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Sorting / Filtering / Pivoting</a:t>
            </a:r>
          </a:p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Other chart types</a:t>
            </a:r>
          </a:p>
        </p:txBody>
      </p:sp>
      <p:sp>
        <p:nvSpPr>
          <p:cNvPr id="347" name="Google Shape;954;p90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Static data sources / Streaming data sources / both</a:t>
            </a:r>
          </a:p>
          <a:p>
            <a:pPr marL="342900" indent="-241300">
              <a:spcBef>
                <a:spcPts val="800"/>
              </a:spcBef>
              <a:buClr>
                <a:srgbClr val="10121E"/>
              </a:buClr>
              <a:buSzPts val="1200"/>
              <a:buFont typeface="Helvetica"/>
              <a:buChar char="•"/>
              <a:defRPr sz="12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Many clients – snapshot + update?</a:t>
            </a:r>
          </a:p>
        </p:txBody>
      </p:sp>
      <p:sp>
        <p:nvSpPr>
          <p:cNvPr id="348" name="Google Shape;955;p90"/>
          <p:cNvSpPr txBox="1"/>
          <p:nvPr/>
        </p:nvSpPr>
        <p:spPr>
          <a:xfrm>
            <a:off x="307370" y="1580051"/>
            <a:ext cx="2634902" cy="482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5000"/>
              </a:lnSpc>
              <a:spcBef>
                <a:spcPts val="800"/>
              </a:spcBef>
              <a:defRPr b="1" sz="15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Virtualization</a:t>
            </a:r>
          </a:p>
        </p:txBody>
      </p:sp>
      <p:sp>
        <p:nvSpPr>
          <p:cNvPr id="349" name="Google Shape;956;p90"/>
          <p:cNvSpPr txBox="1"/>
          <p:nvPr/>
        </p:nvSpPr>
        <p:spPr>
          <a:xfrm>
            <a:off x="3221334" y="1580051"/>
            <a:ext cx="2634902" cy="482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5000"/>
              </a:lnSpc>
              <a:spcBef>
                <a:spcPts val="800"/>
              </a:spcBef>
              <a:defRPr b="1" sz="15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“Dumb grids”</a:t>
            </a:r>
          </a:p>
        </p:txBody>
      </p:sp>
      <p:sp>
        <p:nvSpPr>
          <p:cNvPr id="350" name="Google Shape;957;p90"/>
          <p:cNvSpPr txBox="1"/>
          <p:nvPr/>
        </p:nvSpPr>
        <p:spPr>
          <a:xfrm>
            <a:off x="6116091" y="1580051"/>
            <a:ext cx="2634902" cy="482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15000"/>
              </a:lnSpc>
              <a:spcBef>
                <a:spcPts val="800"/>
              </a:spcBef>
              <a:defRPr b="1" sz="15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Streaming</a:t>
            </a:r>
          </a:p>
        </p:txBody>
      </p:sp>
      <p:sp>
        <p:nvSpPr>
          <p:cNvPr id="351" name="Google Shape;958;p90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2" name="Google Shape;959;p90"/>
          <p:cNvSpPr txBox="1"/>
          <p:nvPr>
            <p:ph type="title"/>
          </p:nvPr>
        </p:nvSpPr>
        <p:spPr>
          <a:xfrm>
            <a:off x="231314" y="229975"/>
            <a:ext cx="8128200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Three Major Pain points</a:t>
            </a:r>
          </a:p>
        </p:txBody>
      </p:sp>
      <p:sp>
        <p:nvSpPr>
          <p:cNvPr id="353" name="Google Shape;961;p90"/>
          <p:cNvSpPr txBox="1"/>
          <p:nvPr/>
        </p:nvSpPr>
        <p:spPr>
          <a:xfrm>
            <a:off x="8325504" y="4854973"/>
            <a:ext cx="2433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759;p74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8" name="Google Shape;760;p74"/>
          <p:cNvSpPr txBox="1"/>
          <p:nvPr>
            <p:ph type="title"/>
          </p:nvPr>
        </p:nvSpPr>
        <p:spPr>
          <a:xfrm>
            <a:off x="228608" y="228600"/>
            <a:ext cx="7997102" cy="4229100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Pain Point 1:</a:t>
            </a:r>
            <a:br/>
            <a:r>
              <a:rPr sz="6400"/>
              <a:t>Virtualization</a:t>
            </a:r>
          </a:p>
        </p:txBody>
      </p:sp>
      <p:pic>
        <p:nvPicPr>
          <p:cNvPr id="35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152" y="1524000"/>
            <a:ext cx="2920015" cy="29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945;p89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2" name="Google Shape;946;p89"/>
          <p:cNvSpPr txBox="1"/>
          <p:nvPr>
            <p:ph type="title"/>
          </p:nvPr>
        </p:nvSpPr>
        <p:spPr>
          <a:xfrm>
            <a:off x="228587" y="228600"/>
            <a:ext cx="7886404" cy="461700"/>
          </a:xfrm>
          <a:prstGeom prst="rect">
            <a:avLst/>
          </a:prstGeom>
        </p:spPr>
        <p:txBody>
          <a:bodyPr anchor="ctr"/>
          <a:lstStyle/>
          <a:p>
            <a:pPr/>
            <a:r>
              <a:t>Pain Point 1: Virtualization</a:t>
            </a:r>
          </a:p>
        </p:txBody>
      </p:sp>
      <p:pic>
        <p:nvPicPr>
          <p:cNvPr id="36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189" y="1179830"/>
            <a:ext cx="7416801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Google Shape;944;p89"/>
          <p:cNvSpPr txBox="1"/>
          <p:nvPr>
            <p:ph type="body" idx="1"/>
          </p:nvPr>
        </p:nvSpPr>
        <p:spPr>
          <a:xfrm>
            <a:off x="484191" y="2159247"/>
            <a:ext cx="7996502" cy="2434797"/>
          </a:xfrm>
          <a:prstGeom prst="rect">
            <a:avLst/>
          </a:prstGeom>
        </p:spPr>
        <p:txBody>
          <a:bodyPr/>
          <a:lstStyle/>
          <a:p>
            <a:pPr marL="317500" indent="-254000"/>
            <a:r>
              <a:t>Virtual tables allow for “infinite scroll”, lazy loading</a:t>
            </a:r>
          </a:p>
          <a:p>
            <a:pPr marL="317500" indent="-254000"/>
            <a:r>
              <a:t>Absence of Virtualization leads to Pagination</a:t>
            </a:r>
          </a:p>
          <a:p>
            <a:pPr marL="317500" indent="-254000"/>
            <a:r>
              <a:t>Pagination is often ill-suited to the task, can be annoying</a:t>
            </a:r>
          </a:p>
          <a:p>
            <a:pPr marL="317500" indent="-254000"/>
            <a:r>
              <a:t>Most tools and frameworks </a:t>
            </a:r>
            <a:r>
              <a:rPr b="1"/>
              <a:t>do not</a:t>
            </a:r>
            <a:r>
              <a:t> support virtualization!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759;p74"/>
          <p:cNvSpPr txBox="1"/>
          <p:nvPr>
            <p:ph type="sldNum" sz="quarter" idx="4294967295"/>
          </p:nvPr>
        </p:nvSpPr>
        <p:spPr>
          <a:xfrm>
            <a:off x="8441804" y="4854973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defRPr sz="800">
                <a:solidFill>
                  <a:srgbClr val="10121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9" name="Google Shape;760;p74"/>
          <p:cNvSpPr txBox="1"/>
          <p:nvPr>
            <p:ph type="title"/>
          </p:nvPr>
        </p:nvSpPr>
        <p:spPr>
          <a:xfrm>
            <a:off x="228608" y="228600"/>
            <a:ext cx="7997102" cy="4229100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Pain Point 2:</a:t>
            </a:r>
            <a:br/>
            <a:r>
              <a:rPr sz="6400"/>
              <a:t>“Dumb Grids”</a:t>
            </a:r>
          </a:p>
        </p:txBody>
      </p:sp>
      <p:pic>
        <p:nvPicPr>
          <p:cNvPr id="37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7088" y="1616474"/>
            <a:ext cx="2429826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